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  <p:sldMasterId id="2147483689" r:id="rId6"/>
  </p:sldMasterIdLst>
  <p:notesMasterIdLst>
    <p:notesMasterId r:id="rId107"/>
  </p:notesMasterIdLst>
  <p:handoutMasterIdLst>
    <p:handoutMasterId r:id="rId108"/>
  </p:handoutMasterIdLst>
  <p:sldIdLst>
    <p:sldId id="256" r:id="rId7"/>
    <p:sldId id="526" r:id="rId8"/>
    <p:sldId id="350" r:id="rId9"/>
    <p:sldId id="351" r:id="rId10"/>
    <p:sldId id="349" r:id="rId11"/>
    <p:sldId id="352" r:id="rId12"/>
    <p:sldId id="353" r:id="rId13"/>
    <p:sldId id="354" r:id="rId14"/>
    <p:sldId id="320" r:id="rId15"/>
    <p:sldId id="321" r:id="rId16"/>
    <p:sldId id="306" r:id="rId17"/>
    <p:sldId id="317" r:id="rId18"/>
    <p:sldId id="298" r:id="rId19"/>
    <p:sldId id="300" r:id="rId20"/>
    <p:sldId id="309" r:id="rId21"/>
    <p:sldId id="301" r:id="rId22"/>
    <p:sldId id="310" r:id="rId23"/>
    <p:sldId id="302" r:id="rId24"/>
    <p:sldId id="311" r:id="rId25"/>
    <p:sldId id="303" r:id="rId26"/>
    <p:sldId id="312" r:id="rId27"/>
    <p:sldId id="334" r:id="rId28"/>
    <p:sldId id="316" r:id="rId29"/>
    <p:sldId id="335" r:id="rId30"/>
    <p:sldId id="336" r:id="rId31"/>
    <p:sldId id="339" r:id="rId32"/>
    <p:sldId id="341" r:id="rId33"/>
    <p:sldId id="342" r:id="rId34"/>
    <p:sldId id="348" r:id="rId35"/>
    <p:sldId id="356" r:id="rId36"/>
    <p:sldId id="445" r:id="rId37"/>
    <p:sldId id="308" r:id="rId38"/>
    <p:sldId id="379" r:id="rId39"/>
    <p:sldId id="363" r:id="rId40"/>
    <p:sldId id="372" r:id="rId41"/>
    <p:sldId id="373" r:id="rId42"/>
    <p:sldId id="374" r:id="rId43"/>
    <p:sldId id="365" r:id="rId44"/>
    <p:sldId id="366" r:id="rId45"/>
    <p:sldId id="367" r:id="rId46"/>
    <p:sldId id="368" r:id="rId47"/>
    <p:sldId id="369" r:id="rId48"/>
    <p:sldId id="370" r:id="rId49"/>
    <p:sldId id="371" r:id="rId50"/>
    <p:sldId id="376" r:id="rId51"/>
    <p:sldId id="364" r:id="rId52"/>
    <p:sldId id="381" r:id="rId53"/>
    <p:sldId id="377" r:id="rId54"/>
    <p:sldId id="375" r:id="rId55"/>
    <p:sldId id="378" r:id="rId56"/>
    <p:sldId id="382" r:id="rId57"/>
    <p:sldId id="383" r:id="rId58"/>
    <p:sldId id="385" r:id="rId59"/>
    <p:sldId id="387" r:id="rId60"/>
    <p:sldId id="388" r:id="rId61"/>
    <p:sldId id="389" r:id="rId62"/>
    <p:sldId id="393" r:id="rId63"/>
    <p:sldId id="386" r:id="rId64"/>
    <p:sldId id="390" r:id="rId65"/>
    <p:sldId id="394" r:id="rId66"/>
    <p:sldId id="403" r:id="rId67"/>
    <p:sldId id="404" r:id="rId68"/>
    <p:sldId id="399" r:id="rId69"/>
    <p:sldId id="405" r:id="rId70"/>
    <p:sldId id="395" r:id="rId71"/>
    <p:sldId id="396" r:id="rId72"/>
    <p:sldId id="406" r:id="rId73"/>
    <p:sldId id="397" r:id="rId74"/>
    <p:sldId id="407" r:id="rId75"/>
    <p:sldId id="408" r:id="rId76"/>
    <p:sldId id="409" r:id="rId77"/>
    <p:sldId id="410" r:id="rId78"/>
    <p:sldId id="411" r:id="rId79"/>
    <p:sldId id="412" r:id="rId80"/>
    <p:sldId id="413" r:id="rId81"/>
    <p:sldId id="414" r:id="rId82"/>
    <p:sldId id="415" r:id="rId83"/>
    <p:sldId id="416" r:id="rId84"/>
    <p:sldId id="419" r:id="rId85"/>
    <p:sldId id="447" r:id="rId86"/>
    <p:sldId id="448" r:id="rId87"/>
    <p:sldId id="449" r:id="rId88"/>
    <p:sldId id="423" r:id="rId89"/>
    <p:sldId id="424" r:id="rId90"/>
    <p:sldId id="425" r:id="rId91"/>
    <p:sldId id="426" r:id="rId92"/>
    <p:sldId id="427" r:id="rId93"/>
    <p:sldId id="428" r:id="rId94"/>
    <p:sldId id="429" r:id="rId95"/>
    <p:sldId id="430" r:id="rId96"/>
    <p:sldId id="431" r:id="rId97"/>
    <p:sldId id="432" r:id="rId98"/>
    <p:sldId id="437" r:id="rId99"/>
    <p:sldId id="440" r:id="rId100"/>
    <p:sldId id="441" r:id="rId101"/>
    <p:sldId id="438" r:id="rId102"/>
    <p:sldId id="433" r:id="rId103"/>
    <p:sldId id="434" r:id="rId104"/>
    <p:sldId id="527" r:id="rId105"/>
    <p:sldId id="331" r:id="rId10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ABE27"/>
    <a:srgbClr val="F0F0F0"/>
    <a:srgbClr val="E6E6E6"/>
    <a:srgbClr val="1F86C8"/>
    <a:srgbClr val="F47D20"/>
    <a:srgbClr val="414C3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61268" autoAdjust="0"/>
  </p:normalViewPr>
  <p:slideViewPr>
    <p:cSldViewPr snapToGrid="0" snapToObjects="1">
      <p:cViewPr varScale="1">
        <p:scale>
          <a:sx n="28" d="100"/>
          <a:sy n="28" d="100"/>
        </p:scale>
        <p:origin x="1709" y="67"/>
      </p:cViewPr>
      <p:guideLst/>
    </p:cSldViewPr>
  </p:slideViewPr>
  <p:outlineViewPr>
    <p:cViewPr>
      <p:scale>
        <a:sx n="33" d="100"/>
        <a:sy n="33" d="100"/>
      </p:scale>
      <p:origin x="0" y="-15677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19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presProps" Target="presProp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5E474A-B09B-48A5-B99C-96FA62E3C3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7B20D9-2F06-4A8A-904D-DF33077C15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3EE1B-B82A-4396-918B-922FA23503A7}" type="datetimeFigureOut">
              <a:rPr lang="en-US" smtClean="0"/>
              <a:t>5/23/2018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254B3-80B6-499E-8FDE-C968D4C5F3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50D80-4A89-4A49-B3AF-AA180379D7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0C161-32BD-4B92-AC44-541A5DC9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35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na01.safelinks.protection.outlook.com/?url=https://upload.wikimedia.org/wikipedia/commons/0/02/ViewFrustum.svg&amp;data=02|01|jmckenzie@cardinalsolutions.com|3b638c8f6829448d2ecb08d504e8c4d1|414efc3368fe4520802faea4401192d0|0|0|636420320139348173&amp;sdata=SJKMpPwdyLk0Y3z5QcSYWeJ1gmlMahsrX9Olma85pF8%3D&amp;reserved=0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reativecommons.org/licenses/by-sa/3.0" TargetMode="Externa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Good evening everyone –</a:t>
            </a:r>
          </a:p>
          <a:p>
            <a:r>
              <a:rPr lang="en-US" sz="1600" dirty="0"/>
              <a:t>Thanks for being here to take a look </a:t>
            </a:r>
          </a:p>
          <a:p>
            <a:r>
              <a:rPr lang="en-US" sz="1600" dirty="0"/>
              <a:t>At different digital realities,</a:t>
            </a:r>
          </a:p>
          <a:p>
            <a:r>
              <a:rPr lang="en-US" sz="1600" dirty="0"/>
              <a:t>The HoloLens, and Unity.</a:t>
            </a:r>
          </a:p>
          <a:p>
            <a:r>
              <a:rPr lang="en-US" sz="1600" dirty="0"/>
              <a:t>My name is Jeff McKenzie, and before we get started</a:t>
            </a:r>
          </a:p>
          <a:p>
            <a:r>
              <a:rPr lang="en-US" sz="1600" dirty="0"/>
              <a:t>I’d like to tell you a little bit about myself –</a:t>
            </a:r>
          </a:p>
          <a:p>
            <a:r>
              <a:rPr lang="en-US" sz="1600" dirty="0"/>
              <a:t>I’m a Principal Consultant </a:t>
            </a:r>
          </a:p>
          <a:p>
            <a:r>
              <a:rPr lang="en-US" sz="1600" dirty="0"/>
              <a:t>At Cardinal Solutions – a little bit about Cardinal...</a:t>
            </a:r>
          </a:p>
        </p:txBody>
      </p:sp>
    </p:spTree>
    <p:extLst>
      <p:ext uri="{BB962C8B-B14F-4D97-AF65-F5344CB8AC3E}">
        <p14:creationId xmlns:p14="http://schemas.microsoft.com/office/powerpoint/2010/main" val="4191371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doesn’t love </a:t>
            </a:r>
            <a:r>
              <a:rPr lang="en-US" dirty="0" err="1"/>
              <a:t>Pokemon</a:t>
            </a:r>
            <a:r>
              <a:rPr lang="en-US" dirty="0"/>
              <a:t>, right.</a:t>
            </a:r>
          </a:p>
          <a:p>
            <a:r>
              <a:rPr lang="en-US" dirty="0"/>
              <a:t>So here we have a 3d object sitting on a real-world table.</a:t>
            </a:r>
          </a:p>
          <a:p>
            <a:endParaRPr lang="en-US" dirty="0"/>
          </a:p>
          <a:p>
            <a:r>
              <a:rPr lang="en-US" dirty="0"/>
              <a:t>The term Microsoft uses to describe this experience</a:t>
            </a:r>
          </a:p>
          <a:p>
            <a:r>
              <a:rPr lang="en-US" dirty="0"/>
              <a:t>Is Mixed Reality, because there’s a mixture</a:t>
            </a:r>
          </a:p>
          <a:p>
            <a:r>
              <a:rPr lang="en-US" dirty="0"/>
              <a:t>Of 3D objects with our surrounding environment, or reality.</a:t>
            </a:r>
          </a:p>
          <a:p>
            <a:endParaRPr lang="en-US" dirty="0"/>
          </a:p>
          <a:p>
            <a:r>
              <a:rPr lang="en-US" dirty="0"/>
              <a:t>So let’s take a look.</a:t>
            </a:r>
          </a:p>
          <a:p>
            <a:endParaRPr lang="en-US" dirty="0"/>
          </a:p>
          <a:p>
            <a:r>
              <a:rPr lang="en-US" dirty="0"/>
              <a:t>--------</a:t>
            </a:r>
          </a:p>
          <a:p>
            <a:r>
              <a:rPr lang="en-US" dirty="0"/>
              <a:t>https://www.engadget.com/2016/07/15/pokemon-go-gets-in-your-face-with-an-unofficial-hololens-demo/</a:t>
            </a:r>
          </a:p>
          <a:p>
            <a:r>
              <a:rPr lang="en-US" dirty="0"/>
              <a:t>https://o.aolcdn.com/images/dims?quality=100&amp;image_uri=http%3A%2F%2Fo.aolcdn.com%2Fhss%2Fstorage%2Fmidas%2F93edcc5da453de1364c53bc86139c354%2F204087798%2Fpokemon_hololens-ed.jpg&amp;client=cbc79c14efcebee57402&amp;signature=802a82585468a2481eaff2f6c5871b259819773d</a:t>
            </a:r>
          </a:p>
        </p:txBody>
      </p:sp>
    </p:spTree>
    <p:extLst>
      <p:ext uri="{BB962C8B-B14F-4D97-AF65-F5344CB8AC3E}">
        <p14:creationId xmlns:p14="http://schemas.microsoft.com/office/powerpoint/2010/main" val="361859825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thank you for listening &amp; for being here.</a:t>
            </a:r>
          </a:p>
          <a:p>
            <a:endParaRPr lang="en-US" dirty="0"/>
          </a:p>
          <a:p>
            <a:r>
              <a:rPr lang="en-US" dirty="0"/>
              <a:t>So does anybody have any questions about --</a:t>
            </a:r>
          </a:p>
          <a:p>
            <a:endParaRPr lang="en-US" dirty="0"/>
          </a:p>
          <a:p>
            <a:r>
              <a:rPr lang="en-US" dirty="0"/>
              <a:t>The HoloLens</a:t>
            </a:r>
          </a:p>
          <a:p>
            <a:endParaRPr lang="en-US" dirty="0"/>
          </a:p>
          <a:p>
            <a:r>
              <a:rPr lang="en-US" dirty="0"/>
              <a:t>Or Unity?</a:t>
            </a:r>
          </a:p>
        </p:txBody>
      </p:sp>
    </p:spTree>
    <p:extLst>
      <p:ext uri="{BB962C8B-B14F-4D97-AF65-F5344CB8AC3E}">
        <p14:creationId xmlns:p14="http://schemas.microsoft.com/office/powerpoint/2010/main" val="4228503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301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that we’ve seen the HoloLens itself,</a:t>
            </a:r>
          </a:p>
          <a:p>
            <a:r>
              <a:rPr lang="en-US" dirty="0"/>
              <a:t>I’d like for us to get a picture of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Where it stands among different kinds -- or brands -- of realities,</a:t>
            </a:r>
          </a:p>
          <a:p>
            <a:r>
              <a:rPr lang="en-US" dirty="0"/>
              <a:t>And show some examples to hopefully understand them better.</a:t>
            </a:r>
          </a:p>
        </p:txBody>
      </p:sp>
    </p:spTree>
    <p:extLst>
      <p:ext uri="{BB962C8B-B14F-4D97-AF65-F5344CB8AC3E}">
        <p14:creationId xmlns:p14="http://schemas.microsoft.com/office/powerpoint/2010/main" val="859657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up in our line of realities is VR, or virtual reality.</a:t>
            </a:r>
          </a:p>
          <a:p>
            <a:endParaRPr lang="en-US" dirty="0"/>
          </a:p>
          <a:p>
            <a:r>
              <a:rPr lang="en-US" dirty="0"/>
              <a:t>In my own experience, and when I’ve talked to other people,</a:t>
            </a:r>
          </a:p>
          <a:p>
            <a:r>
              <a:rPr lang="en-US" dirty="0"/>
              <a:t>Generally people are familiar with VR, both as a technology and a term –</a:t>
            </a:r>
          </a:p>
          <a:p>
            <a:r>
              <a:rPr lang="en-US" dirty="0"/>
              <a:t>It’s when the other types of computer-generated-realities come into play</a:t>
            </a:r>
          </a:p>
          <a:p>
            <a:r>
              <a:rPr lang="en-US" dirty="0"/>
              <a:t>That things start to get confusing.</a:t>
            </a:r>
          </a:p>
          <a:p>
            <a:endParaRPr lang="en-US" dirty="0"/>
          </a:p>
          <a:p>
            <a:r>
              <a:rPr lang="en-US" dirty="0"/>
              <a:t>I got my first chance to try out a VR headset this summer.</a:t>
            </a:r>
          </a:p>
          <a:p>
            <a:endParaRPr lang="en-US" dirty="0"/>
          </a:p>
          <a:p>
            <a:r>
              <a:rPr lang="en-US" dirty="0"/>
              <a:t>And when I say headset, perhaps I should use the more precise term…</a:t>
            </a:r>
          </a:p>
        </p:txBody>
      </p:sp>
    </p:spTree>
    <p:extLst>
      <p:ext uri="{BB962C8B-B14F-4D97-AF65-F5344CB8AC3E}">
        <p14:creationId xmlns:p14="http://schemas.microsoft.com/office/powerpoint/2010/main" val="29167740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Head-mounted display..</a:t>
            </a:r>
          </a:p>
          <a:p>
            <a:endParaRPr lang="en-US" dirty="0"/>
          </a:p>
          <a:p>
            <a:r>
              <a:rPr lang="en-US" dirty="0"/>
              <a:t>Which is the technical term for…</a:t>
            </a:r>
          </a:p>
        </p:txBody>
      </p:sp>
    </p:spTree>
    <p:extLst>
      <p:ext uri="{BB962C8B-B14F-4D97-AF65-F5344CB8AC3E}">
        <p14:creationId xmlns:p14="http://schemas.microsoft.com/office/powerpoint/2010/main" val="1532420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Something that you put on your head,</a:t>
            </a:r>
          </a:p>
          <a:p>
            <a:endParaRPr lang="en-US" dirty="0"/>
          </a:p>
          <a:p>
            <a:r>
              <a:rPr lang="en-US" dirty="0"/>
              <a:t>Whether that something is…</a:t>
            </a:r>
          </a:p>
        </p:txBody>
      </p:sp>
    </p:spTree>
    <p:extLst>
      <p:ext uri="{BB962C8B-B14F-4D97-AF65-F5344CB8AC3E}">
        <p14:creationId xmlns:p14="http://schemas.microsoft.com/office/powerpoint/2010/main" val="369617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Oculus Rift….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------------------------</a:t>
            </a:r>
          </a:p>
          <a:p>
            <a:r>
              <a:rPr lang="en-US" dirty="0"/>
              <a:t>By Sergey </a:t>
            </a:r>
            <a:r>
              <a:rPr lang="en-US" dirty="0" err="1"/>
              <a:t>Galyonkin</a:t>
            </a:r>
            <a:r>
              <a:rPr lang="en-US" dirty="0"/>
              <a:t> from Kyiv, Ukraine (</a:t>
            </a:r>
            <a:r>
              <a:rPr lang="en-US" dirty="0" err="1"/>
              <a:t>Orlovsky</a:t>
            </a:r>
            <a:r>
              <a:rPr lang="en-US" dirty="0"/>
              <a:t> and Oculus Rift  Uploaded by </a:t>
            </a:r>
            <a:r>
              <a:rPr lang="en-US" dirty="0" err="1"/>
              <a:t>Yakiv</a:t>
            </a:r>
            <a:r>
              <a:rPr lang="en-US" dirty="0"/>
              <a:t> Gluck) [CC BY-SA 2.0 (http://creativecommons.org/licenses/by-sa/2.0)], via Wikimedia Commons</a:t>
            </a:r>
          </a:p>
          <a:p>
            <a:r>
              <a:rPr lang="en-US" dirty="0"/>
              <a:t>https://commons.wikimedia.org/wiki/File%3AOrlovsky_and_Oculus_Rift.jpg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166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an HTC </a:t>
            </a:r>
            <a:r>
              <a:rPr lang="en-US" dirty="0" err="1"/>
              <a:t>Vive</a:t>
            </a:r>
            <a:r>
              <a:rPr lang="en-US" dirty="0"/>
              <a:t>….</a:t>
            </a:r>
          </a:p>
          <a:p>
            <a:endParaRPr lang="en-US" dirty="0"/>
          </a:p>
          <a:p>
            <a:r>
              <a:rPr lang="en-US" dirty="0"/>
              <a:t>That’s attractive, isn’t it? They look so much better in the marketing pictures.</a:t>
            </a:r>
          </a:p>
          <a:p>
            <a:endParaRPr lang="en-US" dirty="0"/>
          </a:p>
          <a:p>
            <a:r>
              <a:rPr lang="en-US" dirty="0"/>
              <a:t>This is the one I used this summer….</a:t>
            </a:r>
          </a:p>
          <a:p>
            <a:endParaRPr lang="en-US" dirty="0"/>
          </a:p>
          <a:p>
            <a:r>
              <a:rPr lang="en-US" dirty="0"/>
              <a:t>------------------------</a:t>
            </a:r>
          </a:p>
          <a:p>
            <a:r>
              <a:rPr lang="en-US" dirty="0"/>
              <a:t>https://commons.wikimedia.org/wiki/File%3AHTC_Vive_(19).jpg</a:t>
            </a:r>
          </a:p>
          <a:p>
            <a:r>
              <a:rPr lang="en-US" dirty="0"/>
              <a:t>By Maurizio </a:t>
            </a:r>
            <a:r>
              <a:rPr lang="en-US" dirty="0" err="1"/>
              <a:t>Pesce</a:t>
            </a:r>
            <a:r>
              <a:rPr lang="en-US" dirty="0"/>
              <a:t> [CC BY 2.0 (http://creativecommons.org/licenses/by/2.0)],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0493587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Google Cardboard…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------------------------</a:t>
            </a:r>
          </a:p>
          <a:p>
            <a:r>
              <a:rPr lang="en-US" dirty="0"/>
              <a:t>https://www.wareable.com/vr/wareable-why-google-cardboard-not-oculus-rift-will-drive-the-future-of-vr-976</a:t>
            </a:r>
          </a:p>
          <a:p>
            <a:r>
              <a:rPr lang="en-US" dirty="0"/>
              <a:t>https://www.wareable.com/media/images/2015/10/google-cardboard-virtual-014-1445269232-CcMt-full-width-inline.jpg</a:t>
            </a:r>
          </a:p>
        </p:txBody>
      </p:sp>
    </p:spTree>
    <p:extLst>
      <p:ext uri="{BB962C8B-B14F-4D97-AF65-F5344CB8AC3E}">
        <p14:creationId xmlns:p14="http://schemas.microsoft.com/office/powerpoint/2010/main" val="24497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like I said, this is the device I used this summer.</a:t>
            </a:r>
          </a:p>
          <a:p>
            <a:endParaRPr lang="en-US" dirty="0"/>
          </a:p>
          <a:p>
            <a:r>
              <a:rPr lang="en-US" dirty="0"/>
              <a:t>I’m part of the Application Development group at Cardinal Solutions,</a:t>
            </a:r>
          </a:p>
          <a:p>
            <a:r>
              <a:rPr lang="en-US" dirty="0"/>
              <a:t>And for one of our quarterly practice events,</a:t>
            </a:r>
          </a:p>
          <a:p>
            <a:r>
              <a:rPr lang="en-US" dirty="0"/>
              <a:t>We went to the Idea Foundry,</a:t>
            </a:r>
          </a:p>
          <a:p>
            <a:r>
              <a:rPr lang="en-US" dirty="0"/>
              <a:t>Near west side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------------------------</a:t>
            </a:r>
          </a:p>
          <a:p>
            <a:r>
              <a:rPr lang="en-US" dirty="0"/>
              <a:t>https://commons.wikimedia.org/wiki/File%3AHTC_Vive_(19).jpg</a:t>
            </a:r>
          </a:p>
          <a:p>
            <a:r>
              <a:rPr lang="en-US" dirty="0"/>
              <a:t>By Maurizio </a:t>
            </a:r>
            <a:r>
              <a:rPr lang="en-US" dirty="0" err="1"/>
              <a:t>Pesce</a:t>
            </a:r>
            <a:r>
              <a:rPr lang="en-US" dirty="0"/>
              <a:t> [CC BY 2.0 (http://creativecommons.org/licenses/by/2.0)],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247410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an IT services firm</a:t>
            </a:r>
          </a:p>
          <a:p>
            <a:r>
              <a:rPr lang="en-US" dirty="0"/>
              <a:t>With approximately 500 fulltime consultants</a:t>
            </a:r>
          </a:p>
          <a:p>
            <a:r>
              <a:rPr lang="en-US" dirty="0"/>
              <a:t>In 7 different locations across the eastern region,</a:t>
            </a:r>
          </a:p>
          <a:p>
            <a:r>
              <a:rPr lang="en-US" dirty="0"/>
              <a:t>Including a branch in Columbus –</a:t>
            </a:r>
          </a:p>
          <a:p>
            <a:r>
              <a:rPr lang="en-US" dirty="0"/>
              <a:t>And we are hiring, so talk to me after </a:t>
            </a:r>
          </a:p>
          <a:p>
            <a:r>
              <a:rPr lang="en-US" dirty="0"/>
              <a:t>Or get in touch if you are interested --</a:t>
            </a:r>
          </a:p>
          <a:p>
            <a:r>
              <a:rPr lang="en-US" dirty="0"/>
              <a:t>We have a strong focus in cloud technologies,</a:t>
            </a:r>
          </a:p>
          <a:p>
            <a:r>
              <a:rPr lang="en-US" dirty="0"/>
              <a:t>As well as custom application development,</a:t>
            </a:r>
          </a:p>
          <a:p>
            <a:r>
              <a:rPr lang="en-US" dirty="0"/>
              <a:t>DevOps, IoT, AR/VR, and data analytics.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A829E4-7B8F-48ED-BCF8-1C0A3C644052}" type="slidenum">
              <a:rPr kumimoji="0" lang="en-JM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Open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JM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75498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 have co-working spaces, art exhibits,</a:t>
            </a:r>
          </a:p>
          <a:p>
            <a:r>
              <a:rPr lang="en-US" dirty="0"/>
              <a:t>Drone racing, and VR is one of the activities they do.</a:t>
            </a:r>
          </a:p>
          <a:p>
            <a:endParaRPr lang="en-US" dirty="0"/>
          </a:p>
          <a:p>
            <a:r>
              <a:rPr lang="en-US" dirty="0"/>
              <a:t>[Anyone here tried out VR?]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[what VR apps have you tried?]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one of the apps we got to try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called….</a:t>
            </a:r>
          </a:p>
          <a:p>
            <a:endParaRPr lang="en-US" dirty="0"/>
          </a:p>
          <a:p>
            <a:r>
              <a:rPr lang="en-US" dirty="0"/>
              <a:t>-----</a:t>
            </a:r>
          </a:p>
          <a:p>
            <a:r>
              <a:rPr lang="en-US" dirty="0"/>
              <a:t>http://schaefer-inc.com/project/columbus-idea-foundry-columbus-ohio/</a:t>
            </a:r>
          </a:p>
          <a:p>
            <a:r>
              <a:rPr lang="en-US" dirty="0"/>
              <a:t>http://schaefer-inc.com/wp-content/uploads/2017/06/Columbus-Idea-Foundry-1.jpg</a:t>
            </a:r>
          </a:p>
        </p:txBody>
      </p:sp>
    </p:spTree>
    <p:extLst>
      <p:ext uri="{BB962C8B-B14F-4D97-AF65-F5344CB8AC3E}">
        <p14:creationId xmlns:p14="http://schemas.microsoft.com/office/powerpoint/2010/main" val="3557615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Richie’s Plank Experience --</a:t>
            </a:r>
          </a:p>
          <a:p>
            <a:r>
              <a:rPr lang="en-US" dirty="0"/>
              <a:t>there are several VR apps with a similar concept,</a:t>
            </a:r>
          </a:p>
          <a:p>
            <a:r>
              <a:rPr lang="en-US" dirty="0"/>
              <a:t>But I’m pretty sure this is the one we tried.</a:t>
            </a:r>
          </a:p>
          <a:p>
            <a:endParaRPr lang="en-US" dirty="0"/>
          </a:p>
          <a:p>
            <a:r>
              <a:rPr lang="en-US" dirty="0"/>
              <a:t>So you have the headset on and the person helping</a:t>
            </a:r>
          </a:p>
          <a:p>
            <a:r>
              <a:rPr lang="en-US" dirty="0"/>
              <a:t>Turns you around so you are facing an elevator </a:t>
            </a:r>
          </a:p>
          <a:p>
            <a:r>
              <a:rPr lang="en-US" dirty="0"/>
              <a:t>That’s in your view.</a:t>
            </a:r>
          </a:p>
          <a:p>
            <a:endParaRPr lang="en-US" dirty="0"/>
          </a:p>
          <a:p>
            <a:r>
              <a:rPr lang="en-US" dirty="0"/>
              <a:t>You walk forward, physically, into the elevator…</a:t>
            </a:r>
          </a:p>
          <a:p>
            <a:endParaRPr lang="en-US" dirty="0"/>
          </a:p>
          <a:p>
            <a:r>
              <a:rPr lang="en-US" dirty="0"/>
              <a:t>--------</a:t>
            </a:r>
          </a:p>
          <a:p>
            <a:r>
              <a:rPr lang="en-US" dirty="0"/>
              <a:t>https://toast.gg/wp-content/uploads/2016/07/Richies-Plank-200.jpg</a:t>
            </a:r>
          </a:p>
          <a:p>
            <a:r>
              <a:rPr lang="en-US" dirty="0"/>
              <a:t>https://toast.gg/product/steam-key-for-richies-plank-experience/</a:t>
            </a:r>
          </a:p>
        </p:txBody>
      </p:sp>
    </p:spTree>
    <p:extLst>
      <p:ext uri="{BB962C8B-B14F-4D97-AF65-F5344CB8AC3E}">
        <p14:creationId xmlns:p14="http://schemas.microsoft.com/office/powerpoint/2010/main" val="4144032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you have to turn around and press a button,</a:t>
            </a:r>
          </a:p>
          <a:p>
            <a:r>
              <a:rPr lang="en-US" dirty="0"/>
              <a:t>Which takes you to the top floor.</a:t>
            </a:r>
          </a:p>
          <a:p>
            <a:endParaRPr lang="en-US" dirty="0"/>
          </a:p>
          <a:p>
            <a:r>
              <a:rPr lang="en-US" dirty="0"/>
              <a:t>The elevator doors open…</a:t>
            </a:r>
          </a:p>
          <a:p>
            <a:endParaRPr lang="en-US" dirty="0"/>
          </a:p>
          <a:p>
            <a:r>
              <a:rPr lang="en-US" dirty="0"/>
              <a:t>--------</a:t>
            </a:r>
          </a:p>
          <a:p>
            <a:r>
              <a:rPr lang="en-US" dirty="0"/>
              <a:t>https://i0.wp.com/scontent.oculuscdn.com/t64.5771-25/q92/s1440x1440/12680265_1622885584706631_1328453282_n.jpg?ssl=1</a:t>
            </a:r>
          </a:p>
          <a:p>
            <a:r>
              <a:rPr lang="en-US" dirty="0"/>
              <a:t>https://skidrowgamesreloaded.com/the-elevator-ritual-vr/</a:t>
            </a:r>
          </a:p>
        </p:txBody>
      </p:sp>
    </p:spTree>
    <p:extLst>
      <p:ext uri="{BB962C8B-B14F-4D97-AF65-F5344CB8AC3E}">
        <p14:creationId xmlns:p14="http://schemas.microsoft.com/office/powerpoint/2010/main" val="22995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is what you see –</a:t>
            </a:r>
          </a:p>
          <a:p>
            <a:endParaRPr lang="en-US" dirty="0"/>
          </a:p>
          <a:p>
            <a:r>
              <a:rPr lang="en-US" dirty="0"/>
              <a:t>You have to walk all the way out</a:t>
            </a:r>
          </a:p>
          <a:p>
            <a:r>
              <a:rPr lang="en-US" dirty="0"/>
              <a:t>To the end of the plank and back.</a:t>
            </a:r>
          </a:p>
          <a:p>
            <a:endParaRPr lang="en-US" dirty="0"/>
          </a:p>
          <a:p>
            <a:r>
              <a:rPr lang="en-US" dirty="0"/>
              <a:t>And if you fall, the game simulates</a:t>
            </a:r>
          </a:p>
          <a:p>
            <a:r>
              <a:rPr lang="en-US" dirty="0"/>
              <a:t>The feeling of falling through the air,</a:t>
            </a:r>
          </a:p>
          <a:p>
            <a:r>
              <a:rPr lang="en-US" dirty="0"/>
              <a:t>Until, well, you “hit” the ground and it’s over.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</a:t>
            </a:r>
          </a:p>
          <a:p>
            <a:r>
              <a:rPr lang="en-US" dirty="0"/>
              <a:t>http://steamcommunity.com/sharedfiles/filedetails/?id=845010789</a:t>
            </a:r>
          </a:p>
          <a:p>
            <a:r>
              <a:rPr lang="en-US" dirty="0"/>
              <a:t>https://steamuserimages-a.akamaihd.net/ugc/103981389982073718/121A54F71CC6AA74DA6D6C337A6FB3CEF81C9AEC/</a:t>
            </a:r>
          </a:p>
        </p:txBody>
      </p:sp>
    </p:spTree>
    <p:extLst>
      <p:ext uri="{BB962C8B-B14F-4D97-AF65-F5344CB8AC3E}">
        <p14:creationId xmlns:p14="http://schemas.microsoft.com/office/powerpoint/2010/main" val="22186961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Until, well, you “hit” the ground and it’s over.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</a:t>
            </a:r>
          </a:p>
          <a:p>
            <a:r>
              <a:rPr lang="en-US" dirty="0"/>
              <a:t>https://steamcdn-a.akamaihd.net/steam/apps/517160/ss_1e86943cdf3357e46962545d7009dab115d0786b.1920x1080.jpg?t=1472578524</a:t>
            </a:r>
          </a:p>
        </p:txBody>
      </p:sp>
    </p:spTree>
    <p:extLst>
      <p:ext uri="{BB962C8B-B14F-4D97-AF65-F5344CB8AC3E}">
        <p14:creationId xmlns:p14="http://schemas.microsoft.com/office/powerpoint/2010/main" val="31011715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what was fascinating is that we were in a setup</a:t>
            </a:r>
          </a:p>
          <a:p>
            <a:r>
              <a:rPr lang="en-US" dirty="0"/>
              <a:t>Kind of like this, you know, just walking around in a room,</a:t>
            </a:r>
          </a:p>
          <a:p>
            <a:r>
              <a:rPr lang="en-US" dirty="0"/>
              <a:t>And people were TERRIFIED of getting on that plank.</a:t>
            </a:r>
          </a:p>
          <a:p>
            <a:r>
              <a:rPr lang="en-US" dirty="0"/>
              <a:t>Now full disclosure, I didn’t even try this, so</a:t>
            </a:r>
          </a:p>
          <a:p>
            <a:r>
              <a:rPr lang="en-US" dirty="0"/>
              <a:t>I’m a big coward and everyone who tried it is braver than me.</a:t>
            </a:r>
          </a:p>
          <a:p>
            <a:r>
              <a:rPr lang="en-US" dirty="0"/>
              <a:t>They have a monitor that shows what they are seeing,</a:t>
            </a:r>
          </a:p>
          <a:p>
            <a:r>
              <a:rPr lang="en-US" dirty="0"/>
              <a:t>And you could see people looking around,</a:t>
            </a:r>
          </a:p>
          <a:p>
            <a:r>
              <a:rPr lang="en-US" dirty="0"/>
              <a:t>Trying to put one foot in front of the other…</a:t>
            </a:r>
          </a:p>
          <a:p>
            <a:r>
              <a:rPr lang="en-US" dirty="0"/>
              <a:t>--------</a:t>
            </a:r>
          </a:p>
          <a:p>
            <a:r>
              <a:rPr lang="en-US" dirty="0"/>
              <a:t>http://www.techradar.com/news/wearables/thinking-of-getting-a-htc-vive-check-that-your-room-is-this-size-first-1314450</a:t>
            </a:r>
          </a:p>
          <a:p>
            <a:r>
              <a:rPr lang="en-US" dirty="0"/>
              <a:t>http://cdn.mos.cms.futurecdn.net/a5b850e121a5aee3c4a6bbc624fbda1c.jpg</a:t>
            </a:r>
          </a:p>
        </p:txBody>
      </p:sp>
    </p:spTree>
    <p:extLst>
      <p:ext uri="{BB962C8B-B14F-4D97-AF65-F5344CB8AC3E}">
        <p14:creationId xmlns:p14="http://schemas.microsoft.com/office/powerpoint/2010/main" val="37114166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people just gave up, others made it a few steps out </a:t>
            </a:r>
          </a:p>
          <a:p>
            <a:r>
              <a:rPr lang="en-US" dirty="0"/>
              <a:t>And turned back. </a:t>
            </a:r>
          </a:p>
          <a:p>
            <a:r>
              <a:rPr lang="en-US" dirty="0"/>
              <a:t>One guy was just determined to get to the end,</a:t>
            </a:r>
          </a:p>
          <a:p>
            <a:r>
              <a:rPr lang="en-US" dirty="0"/>
              <a:t>He just kind of threw himself out there,</a:t>
            </a:r>
          </a:p>
          <a:p>
            <a:r>
              <a:rPr lang="en-US" dirty="0"/>
              <a:t>Almost hyperventilating, and made it all the way back.</a:t>
            </a:r>
          </a:p>
          <a:p>
            <a:r>
              <a:rPr lang="en-US" dirty="0"/>
              <a:t>And he looked just exhausted.</a:t>
            </a:r>
          </a:p>
          <a:p>
            <a:r>
              <a:rPr lang="en-US" dirty="0"/>
              <a:t>So that’s the kind of power that virtual reality</a:t>
            </a:r>
          </a:p>
          <a:p>
            <a:r>
              <a:rPr lang="en-US" dirty="0"/>
              <a:t>Can have on our experiences.</a:t>
            </a:r>
          </a:p>
          <a:p>
            <a:endParaRPr lang="en-US" dirty="0"/>
          </a:p>
          <a:p>
            <a:r>
              <a:rPr lang="en-US" dirty="0"/>
              <a:t>--------</a:t>
            </a:r>
          </a:p>
          <a:p>
            <a:r>
              <a:rPr lang="en-US" dirty="0"/>
              <a:t>http://steamcommunity.com/sharedfiles/filedetails/?id=845010789</a:t>
            </a:r>
          </a:p>
          <a:p>
            <a:r>
              <a:rPr lang="en-US" dirty="0"/>
              <a:t>https://steamuserimages-a.akamaihd.net/ugc/103981389982073718/121A54F71CC6AA74DA6D6C337A6FB3CEF81C9AEC/</a:t>
            </a:r>
          </a:p>
        </p:txBody>
      </p:sp>
    </p:spTree>
    <p:extLst>
      <p:ext uri="{BB962C8B-B14F-4D97-AF65-F5344CB8AC3E}">
        <p14:creationId xmlns:p14="http://schemas.microsoft.com/office/powerpoint/2010/main" val="38453464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AR is up next.</a:t>
            </a:r>
          </a:p>
          <a:p>
            <a:endParaRPr lang="en-US" dirty="0"/>
          </a:p>
          <a:p>
            <a:r>
              <a:rPr lang="en-US" dirty="0"/>
              <a:t>AR stands for Augmented Reality.</a:t>
            </a:r>
          </a:p>
          <a:p>
            <a:r>
              <a:rPr lang="en-US" dirty="0"/>
              <a:t>Where Virtual Reality replaces your entire view</a:t>
            </a:r>
          </a:p>
          <a:p>
            <a:r>
              <a:rPr lang="en-US" dirty="0"/>
              <a:t>With a computer generated experience,</a:t>
            </a:r>
          </a:p>
          <a:p>
            <a:endParaRPr lang="en-US" dirty="0"/>
          </a:p>
          <a:p>
            <a:r>
              <a:rPr lang="en-US" dirty="0"/>
              <a:t>Augmented Reality is more of a light touch –</a:t>
            </a:r>
          </a:p>
          <a:p>
            <a:r>
              <a:rPr lang="en-US" dirty="0"/>
              <a:t>It takes your real environment and layers</a:t>
            </a:r>
          </a:p>
          <a:p>
            <a:r>
              <a:rPr lang="en-US" dirty="0"/>
              <a:t>Computer-generated objects over it.</a:t>
            </a:r>
          </a:p>
        </p:txBody>
      </p:sp>
    </p:spTree>
    <p:extLst>
      <p:ext uri="{BB962C8B-B14F-4D97-AF65-F5344CB8AC3E}">
        <p14:creationId xmlns:p14="http://schemas.microsoft.com/office/powerpoint/2010/main" val="14808397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in this example, where graphics are overlaid</a:t>
            </a:r>
          </a:p>
          <a:p>
            <a:r>
              <a:rPr lang="en-US" dirty="0"/>
              <a:t>On something like a smartphone or heads-up display.</a:t>
            </a:r>
          </a:p>
          <a:p>
            <a:endParaRPr lang="en-US" dirty="0"/>
          </a:p>
          <a:p>
            <a:r>
              <a:rPr lang="en-US" dirty="0"/>
              <a:t>So I’d like to explore by talking a little bit about</a:t>
            </a:r>
          </a:p>
          <a:p>
            <a:r>
              <a:rPr lang="en-US" dirty="0"/>
              <a:t>And one of the biggest successes</a:t>
            </a:r>
          </a:p>
          <a:p>
            <a:r>
              <a:rPr lang="en-US" dirty="0"/>
              <a:t>In the AR format.</a:t>
            </a:r>
          </a:p>
          <a:p>
            <a:endParaRPr lang="en-US" dirty="0"/>
          </a:p>
          <a:p>
            <a:r>
              <a:rPr lang="en-US" dirty="0"/>
              <a:t>Can anyone guess what that might be?</a:t>
            </a:r>
          </a:p>
          <a:p>
            <a:endParaRPr lang="en-US" dirty="0"/>
          </a:p>
          <a:p>
            <a:r>
              <a:rPr lang="en-US" dirty="0"/>
              <a:t>--------</a:t>
            </a:r>
          </a:p>
          <a:p>
            <a:r>
              <a:rPr lang="en-US" dirty="0"/>
              <a:t>https://commons.wikimedia.org/wiki/File%3AMediatedReality_on_iPhone2009_07_13_21_33_39.jpg</a:t>
            </a:r>
          </a:p>
          <a:p>
            <a:r>
              <a:rPr lang="en-US" dirty="0"/>
              <a:t>By </a:t>
            </a:r>
            <a:r>
              <a:rPr lang="en-US" dirty="0" err="1"/>
              <a:t>Glogger</a:t>
            </a:r>
            <a:r>
              <a:rPr lang="en-US" dirty="0"/>
              <a:t> (Own work) [CC BY-SA 3.0 (http://creativecommons.org/licenses/by-sa/3.0) or GFDL (http://www.gnu.org/copyleft/fdl.html)], via Wikimedia Commons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516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right, the craze of summer 2016, </a:t>
            </a:r>
            <a:r>
              <a:rPr lang="en-US" dirty="0" err="1"/>
              <a:t>Pokemon</a:t>
            </a:r>
            <a:r>
              <a:rPr lang="en-US" dirty="0"/>
              <a:t> GO.</a:t>
            </a:r>
          </a:p>
          <a:p>
            <a:endParaRPr lang="en-US" dirty="0"/>
          </a:p>
          <a:p>
            <a:r>
              <a:rPr lang="en-US" dirty="0"/>
              <a:t>[How many here have at least downloaded this</a:t>
            </a:r>
          </a:p>
          <a:p>
            <a:r>
              <a:rPr lang="en-US" dirty="0"/>
              <a:t>Onto your phone and tried it out?]</a:t>
            </a:r>
          </a:p>
          <a:p>
            <a:endParaRPr lang="en-US" dirty="0"/>
          </a:p>
          <a:p>
            <a:r>
              <a:rPr lang="en-US" dirty="0"/>
              <a:t>Yeah, me too.</a:t>
            </a:r>
          </a:p>
          <a:p>
            <a:endParaRPr lang="en-US" dirty="0"/>
          </a:p>
          <a:p>
            <a:r>
              <a:rPr lang="en-US" dirty="0"/>
              <a:t>Actually I think I have 150 apps on my phone,</a:t>
            </a:r>
          </a:p>
          <a:p>
            <a:r>
              <a:rPr lang="en-US" dirty="0"/>
              <a:t>And 120 of those my daughter installed,</a:t>
            </a:r>
          </a:p>
          <a:p>
            <a:r>
              <a:rPr lang="en-US" dirty="0"/>
              <a:t>So OF COURSE I have </a:t>
            </a:r>
            <a:r>
              <a:rPr lang="en-US" dirty="0" err="1"/>
              <a:t>Pokemon</a:t>
            </a:r>
            <a:r>
              <a:rPr lang="en-US" dirty="0"/>
              <a:t> GO on my phone.</a:t>
            </a:r>
          </a:p>
          <a:p>
            <a:endParaRPr lang="en-US" dirty="0"/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https://upload.wikimedia.org/wikipedia/commons/thumb/2/23/Pok%C3%A9mon_GO_logo.svg/1000px-Pok%C3%A9mon_GO_logo.svg.png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05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actually my experience with VR and AR this started this summer,</a:t>
            </a:r>
          </a:p>
          <a:p>
            <a:r>
              <a:rPr lang="en-US" dirty="0"/>
              <a:t>pretty soon after I joined Cardinal.</a:t>
            </a:r>
          </a:p>
          <a:p>
            <a:r>
              <a:rPr lang="en-US" dirty="0"/>
              <a:t>I was on bench waiting for my first assignment.</a:t>
            </a:r>
          </a:p>
          <a:p>
            <a:r>
              <a:rPr lang="en-US" dirty="0"/>
              <a:t>And my practice manager comes in and asks me,</a:t>
            </a:r>
          </a:p>
          <a:p>
            <a:r>
              <a:rPr lang="en-US" dirty="0"/>
              <a:t>Hey do you know anything about HoloLens?</a:t>
            </a:r>
          </a:p>
          <a:p>
            <a:r>
              <a:rPr lang="en-US" dirty="0"/>
              <a:t>I’m like, well I’ve heard about it…</a:t>
            </a:r>
          </a:p>
          <a:p>
            <a:r>
              <a:rPr lang="en-US" dirty="0"/>
              <a:t>And he says, we may have to give a demo of it</a:t>
            </a:r>
          </a:p>
          <a:p>
            <a:r>
              <a:rPr lang="en-US" dirty="0"/>
              <a:t>in a couple weeks, and I’ve got this app I need loaded onto it.</a:t>
            </a:r>
          </a:p>
          <a:p>
            <a:r>
              <a:rPr lang="en-US" dirty="0"/>
              <a:t>On one hand, I’m like, wow that’s pretty cool</a:t>
            </a:r>
          </a:p>
          <a:p>
            <a:r>
              <a:rPr lang="en-US" dirty="0"/>
              <a:t>And on the other hand I’m like TWO WEEKS, you </a:t>
            </a:r>
            <a:r>
              <a:rPr lang="en-US" dirty="0" err="1"/>
              <a:t>gotta</a:t>
            </a:r>
            <a:r>
              <a:rPr lang="en-US" dirty="0"/>
              <a:t> be kidding me.</a:t>
            </a:r>
          </a:p>
          <a:p>
            <a:r>
              <a:rPr lang="en-US" dirty="0"/>
              <a:t>=========</a:t>
            </a:r>
          </a:p>
          <a:p>
            <a:r>
              <a:rPr lang="en-US" dirty="0"/>
              <a:t>https://wallpaperscraft.com/download/the_office_tv_series_steve_carell_boss_96802/3840x2160</a:t>
            </a:r>
          </a:p>
          <a:p>
            <a:r>
              <a:rPr lang="en-US" dirty="0"/>
              <a:t>https://wallpaperscraft.com/image/the_office_tv_series_steve_carell_boss_96802_3840x2160.jpg</a:t>
            </a:r>
          </a:p>
        </p:txBody>
      </p:sp>
    </p:spTree>
    <p:extLst>
      <p:ext uri="{BB962C8B-B14F-4D97-AF65-F5344CB8AC3E}">
        <p14:creationId xmlns:p14="http://schemas.microsoft.com/office/powerpoint/2010/main" val="4216538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it seem particularly realistic?</a:t>
            </a:r>
          </a:p>
          <a:p>
            <a:endParaRPr lang="en-US" dirty="0"/>
          </a:p>
          <a:p>
            <a:r>
              <a:rPr lang="en-US" dirty="0"/>
              <a:t>Why or why not?</a:t>
            </a:r>
          </a:p>
          <a:p>
            <a:r>
              <a:rPr lang="en-US" dirty="0"/>
              <a:t>[…..]</a:t>
            </a:r>
          </a:p>
          <a:p>
            <a:r>
              <a:rPr lang="en-US" dirty="0"/>
              <a:t>maybe the images weren’t realistic,</a:t>
            </a:r>
          </a:p>
          <a:p>
            <a:r>
              <a:rPr lang="en-US" dirty="0"/>
              <a:t>But the fact that they were “appearing” in actual places</a:t>
            </a:r>
          </a:p>
          <a:p>
            <a:r>
              <a:rPr lang="en-US" dirty="0"/>
              <a:t>I think gave them a sense of realism]</a:t>
            </a:r>
          </a:p>
          <a:p>
            <a:r>
              <a:rPr lang="en-US" dirty="0"/>
              <a:t>There were actual physical places where you know</a:t>
            </a:r>
          </a:p>
          <a:p>
            <a:r>
              <a:rPr lang="en-US" dirty="0"/>
              <a:t>You would find </a:t>
            </a:r>
            <a:r>
              <a:rPr lang="en-US" dirty="0" err="1"/>
              <a:t>Pokemon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---------------------------</a:t>
            </a:r>
          </a:p>
          <a:p>
            <a:r>
              <a:rPr lang="en-US" dirty="0"/>
              <a:t>https://www.gamecrate.com/sites/default/files/field/image/pokemon%20go%20header%201.jpg</a:t>
            </a:r>
          </a:p>
          <a:p>
            <a:r>
              <a:rPr lang="en-US" dirty="0"/>
              <a:t>https://www.gamecrate.com/20-tips-and-secrets-pok%C3%A9mon-go-wont-tell-you/14078</a:t>
            </a:r>
          </a:p>
        </p:txBody>
      </p:sp>
    </p:spTree>
    <p:extLst>
      <p:ext uri="{BB962C8B-B14F-4D97-AF65-F5344CB8AC3E}">
        <p14:creationId xmlns:p14="http://schemas.microsoft.com/office/powerpoint/2010/main" val="15009855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what we’ve seen so far with the HoloLens,</a:t>
            </a:r>
          </a:p>
          <a:p>
            <a:r>
              <a:rPr lang="en-US" dirty="0"/>
              <a:t>Mixed Reality kind of combines VR and AR,</a:t>
            </a:r>
          </a:p>
          <a:p>
            <a:r>
              <a:rPr lang="en-US" dirty="0"/>
              <a:t>With more realistic projections that appear</a:t>
            </a:r>
          </a:p>
          <a:p>
            <a:r>
              <a:rPr lang="en-US" dirty="0"/>
              <a:t>To be part of our actual reality.</a:t>
            </a:r>
          </a:p>
          <a:p>
            <a:r>
              <a:rPr lang="en-US" dirty="0"/>
              <a:t>VR gives you an intense experience,</a:t>
            </a:r>
          </a:p>
          <a:p>
            <a:r>
              <a:rPr lang="en-US" dirty="0"/>
              <a:t>But it’s very hard to recreate the physical world.</a:t>
            </a:r>
          </a:p>
          <a:p>
            <a:r>
              <a:rPr lang="en-US" dirty="0"/>
              <a:t>AR gives us the physical reality, but again,</a:t>
            </a:r>
          </a:p>
          <a:p>
            <a:r>
              <a:rPr lang="en-US" dirty="0"/>
              <a:t>What it augments is often not quite as engaging as VR.</a:t>
            </a:r>
          </a:p>
        </p:txBody>
      </p:sp>
    </p:spTree>
    <p:extLst>
      <p:ext uri="{BB962C8B-B14F-4D97-AF65-F5344CB8AC3E}">
        <p14:creationId xmlns:p14="http://schemas.microsoft.com/office/powerpoint/2010/main" val="23252210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Allright</a:t>
            </a:r>
            <a:r>
              <a:rPr lang="en-US" dirty="0"/>
              <a:t>, so the time has come to take a closer look</a:t>
            </a:r>
          </a:p>
          <a:p>
            <a:r>
              <a:rPr lang="en-US" dirty="0"/>
              <a:t>At actually building a Mixed Reality application for HoloLens.</a:t>
            </a:r>
          </a:p>
          <a:p>
            <a:r>
              <a:rPr lang="en-US" dirty="0"/>
              <a:t>To get a look at the full list of what you need,</a:t>
            </a:r>
          </a:p>
          <a:p>
            <a:r>
              <a:rPr lang="en-US" dirty="0"/>
              <a:t>You can visit this link…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3507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you can just google </a:t>
            </a:r>
            <a:r>
              <a:rPr lang="en-US" dirty="0" err="1"/>
              <a:t>hololens</a:t>
            </a:r>
            <a:r>
              <a:rPr lang="en-US" dirty="0"/>
              <a:t> tools,</a:t>
            </a:r>
          </a:p>
          <a:p>
            <a:r>
              <a:rPr lang="en-US" dirty="0"/>
              <a:t>Which will get you to this link.</a:t>
            </a:r>
          </a:p>
          <a:p>
            <a:r>
              <a:rPr lang="en-US" dirty="0"/>
              <a:t>There are a few prerequisites –</a:t>
            </a:r>
          </a:p>
          <a:p>
            <a:r>
              <a:rPr lang="en-US" dirty="0"/>
              <a:t>The first being the operating system…</a:t>
            </a:r>
          </a:p>
        </p:txBody>
      </p:sp>
    </p:spTree>
    <p:extLst>
      <p:ext uri="{BB962C8B-B14F-4D97-AF65-F5344CB8AC3E}">
        <p14:creationId xmlns:p14="http://schemas.microsoft.com/office/powerpoint/2010/main" val="28608662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will need the Windows 10 SDK,</a:t>
            </a:r>
          </a:p>
          <a:p>
            <a:r>
              <a:rPr lang="en-US" dirty="0"/>
              <a:t>Which is supported on multiple operating systems,</a:t>
            </a:r>
          </a:p>
          <a:p>
            <a:r>
              <a:rPr lang="en-US" dirty="0"/>
              <a:t>However, not all tools for HoloLens development work</a:t>
            </a:r>
          </a:p>
          <a:p>
            <a:r>
              <a:rPr lang="en-US" dirty="0"/>
              <a:t>On all operating systems</a:t>
            </a:r>
          </a:p>
          <a:p>
            <a:r>
              <a:rPr lang="en-US" dirty="0"/>
              <a:t>Windows 10 is recommended for the best experience.</a:t>
            </a:r>
          </a:p>
          <a:p>
            <a:r>
              <a:rPr lang="en-US" dirty="0"/>
              <a:t>Next you will need Unity --</a:t>
            </a:r>
          </a:p>
        </p:txBody>
      </p:sp>
    </p:spTree>
    <p:extLst>
      <p:ext uri="{BB962C8B-B14F-4D97-AF65-F5344CB8AC3E}">
        <p14:creationId xmlns:p14="http://schemas.microsoft.com/office/powerpoint/2010/main" val="2653911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a 2D and 3D game engine created by Unity technologies.</a:t>
            </a:r>
          </a:p>
          <a:p>
            <a:r>
              <a:rPr lang="en-US" dirty="0"/>
              <a:t>[Anyone here used Unity before?]</a:t>
            </a:r>
          </a:p>
          <a:p>
            <a:r>
              <a:rPr lang="en-US" dirty="0"/>
              <a:t>[What have you done with it?]</a:t>
            </a:r>
          </a:p>
          <a:p>
            <a:r>
              <a:rPr lang="en-US" dirty="0"/>
              <a:t>So it’s called a game engine, but really</a:t>
            </a:r>
          </a:p>
          <a:p>
            <a:r>
              <a:rPr lang="en-US" dirty="0"/>
              <a:t>It can be used to create many different kinds</a:t>
            </a:r>
          </a:p>
          <a:p>
            <a:r>
              <a:rPr lang="en-US" dirty="0"/>
              <a:t>Of graphic design and animations. </a:t>
            </a:r>
          </a:p>
          <a:p>
            <a:r>
              <a:rPr lang="en-US" dirty="0"/>
              <a:t>you can get it at….</a:t>
            </a:r>
          </a:p>
        </p:txBody>
      </p:sp>
    </p:spTree>
    <p:extLst>
      <p:ext uri="{BB962C8B-B14F-4D97-AF65-F5344CB8AC3E}">
        <p14:creationId xmlns:p14="http://schemas.microsoft.com/office/powerpoint/2010/main" val="2996148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Store.unity.com.</a:t>
            </a:r>
          </a:p>
          <a:p>
            <a:r>
              <a:rPr lang="en-US" dirty="0"/>
              <a:t>If you click on Personal </a:t>
            </a:r>
          </a:p>
          <a:p>
            <a:r>
              <a:rPr lang="en-US" dirty="0"/>
              <a:t>(on the lower left)..</a:t>
            </a:r>
          </a:p>
          <a:p>
            <a:r>
              <a:rPr lang="en-US" dirty="0"/>
              <a:t>That takes you to the download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416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note for the personal edition</a:t>
            </a:r>
          </a:p>
          <a:p>
            <a:r>
              <a:rPr lang="en-US" dirty="0"/>
              <a:t>is that you can’t use it for company work,</a:t>
            </a:r>
          </a:p>
          <a:p>
            <a:r>
              <a:rPr lang="en-US" dirty="0"/>
              <a:t>if the company is larger than 100K.</a:t>
            </a:r>
          </a:p>
          <a:p>
            <a:r>
              <a:rPr lang="en-US" dirty="0"/>
              <a:t>You also can’t use it if you personally</a:t>
            </a:r>
          </a:p>
          <a:p>
            <a:r>
              <a:rPr lang="en-US" dirty="0"/>
              <a:t>Have made 100K from using Unity during the last year.</a:t>
            </a:r>
          </a:p>
          <a:p>
            <a:r>
              <a:rPr lang="en-US" dirty="0"/>
              <a:t>The latest version is 2017.1.1.</a:t>
            </a:r>
          </a:p>
          <a:p>
            <a:r>
              <a:rPr lang="en-US" dirty="0"/>
              <a:t>Next you will need an integrated development environment,</a:t>
            </a:r>
          </a:p>
          <a:p>
            <a:r>
              <a:rPr lang="en-US" dirty="0"/>
              <a:t>Or IDE…</a:t>
            </a:r>
          </a:p>
        </p:txBody>
      </p:sp>
    </p:spTree>
    <p:extLst>
      <p:ext uri="{BB962C8B-B14F-4D97-AF65-F5344CB8AC3E}">
        <p14:creationId xmlns:p14="http://schemas.microsoft.com/office/powerpoint/2010/main" val="37570623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recommends Visual Studio 2017,</a:t>
            </a:r>
          </a:p>
          <a:p>
            <a:r>
              <a:rPr lang="en-US" dirty="0"/>
              <a:t>And that’s what you should probably use </a:t>
            </a:r>
          </a:p>
          <a:p>
            <a:r>
              <a:rPr lang="en-US" dirty="0"/>
              <a:t>If you already have it.</a:t>
            </a:r>
          </a:p>
          <a:p>
            <a:r>
              <a:rPr lang="en-US" dirty="0"/>
              <a:t>Right now I am using 2015 update 3</a:t>
            </a:r>
          </a:p>
          <a:p>
            <a:r>
              <a:rPr lang="en-US" dirty="0"/>
              <a:t>and that works fine as well.</a:t>
            </a:r>
          </a:p>
          <a:p>
            <a:r>
              <a:rPr lang="en-US" dirty="0"/>
              <a:t>The community edition is free and</a:t>
            </a:r>
          </a:p>
          <a:p>
            <a:r>
              <a:rPr lang="en-US" dirty="0"/>
              <a:t>Provides full support.</a:t>
            </a:r>
          </a:p>
        </p:txBody>
      </p:sp>
    </p:spTree>
    <p:extLst>
      <p:ext uri="{BB962C8B-B14F-4D97-AF65-F5344CB8AC3E}">
        <p14:creationId xmlns:p14="http://schemas.microsoft.com/office/powerpoint/2010/main" val="6634843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make sure you have the correct features installed</a:t>
            </a:r>
          </a:p>
          <a:p>
            <a:r>
              <a:rPr lang="en-US" dirty="0"/>
              <a:t>For 2017, you can go into the Visual Studio installer</a:t>
            </a:r>
          </a:p>
          <a:p>
            <a:r>
              <a:rPr lang="en-US" dirty="0"/>
              <a:t>And select the Modify option.</a:t>
            </a:r>
          </a:p>
        </p:txBody>
      </p:sp>
    </p:spTree>
    <p:extLst>
      <p:ext uri="{BB962C8B-B14F-4D97-AF65-F5344CB8AC3E}">
        <p14:creationId xmlns:p14="http://schemas.microsoft.com/office/powerpoint/2010/main" val="163680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that point in time, everything regarding </a:t>
            </a:r>
          </a:p>
          <a:p>
            <a:r>
              <a:rPr lang="en-US" dirty="0"/>
              <a:t>Virtual Reality, Augmented Reality, and Mixed Reality --</a:t>
            </a:r>
          </a:p>
          <a:p>
            <a:r>
              <a:rPr lang="en-US" dirty="0"/>
              <a:t>Not to mention the </a:t>
            </a:r>
            <a:r>
              <a:rPr lang="en-US" dirty="0" err="1"/>
              <a:t>Hololens</a:t>
            </a:r>
            <a:r>
              <a:rPr lang="en-US" dirty="0"/>
              <a:t> –</a:t>
            </a:r>
          </a:p>
          <a:p>
            <a:r>
              <a:rPr lang="en-US" dirty="0"/>
              <a:t>Was just one big mystery.</a:t>
            </a:r>
          </a:p>
          <a:p>
            <a:r>
              <a:rPr lang="en-US" dirty="0"/>
              <a:t>It’s cool that these devices can totally</a:t>
            </a:r>
          </a:p>
          <a:p>
            <a:r>
              <a:rPr lang="en-US" dirty="0"/>
              <a:t>Change your experience, but what do these different</a:t>
            </a:r>
          </a:p>
          <a:p>
            <a:r>
              <a:rPr lang="en-US" dirty="0"/>
              <a:t>Devices do, and how do they work?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By </a:t>
            </a:r>
            <a:r>
              <a:rPr lang="en-US" dirty="0" err="1"/>
              <a:t>Tshrinivasan</a:t>
            </a:r>
            <a:r>
              <a:rPr lang="en-US" dirty="0"/>
              <a:t> (Own work) [CC BY-SA 3.0 (https://creativecommons.org/licenses/by-sa/3.0)], via Wikimedia Commons</a:t>
            </a:r>
          </a:p>
          <a:p>
            <a:r>
              <a:rPr lang="en-US" dirty="0"/>
              <a:t>https://commons.wikimedia.org/wiki/File%3AEntrance_of_mystery_spot%2CUSA.jpg</a:t>
            </a:r>
          </a:p>
        </p:txBody>
      </p:sp>
    </p:spTree>
    <p:extLst>
      <p:ext uri="{BB962C8B-B14F-4D97-AF65-F5344CB8AC3E}">
        <p14:creationId xmlns:p14="http://schemas.microsoft.com/office/powerpoint/2010/main" val="2804442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Select Universal Windows Platform Development…</a:t>
            </a:r>
          </a:p>
          <a:p>
            <a:r>
              <a:rPr lang="en-US" dirty="0"/>
              <a:t>This includes the Windows 10 SDK I mentioned earlier.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2866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also Game Development with Unity</a:t>
            </a:r>
          </a:p>
        </p:txBody>
      </p:sp>
    </p:spTree>
    <p:extLst>
      <p:ext uri="{BB962C8B-B14F-4D97-AF65-F5344CB8AC3E}">
        <p14:creationId xmlns:p14="http://schemas.microsoft.com/office/powerpoint/2010/main" val="12591910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working with Visual Studio 2015,</a:t>
            </a:r>
          </a:p>
          <a:p>
            <a:r>
              <a:rPr lang="en-US" dirty="0"/>
              <a:t>You can go into Apps &amp; Features in settings,</a:t>
            </a:r>
          </a:p>
          <a:p>
            <a:r>
              <a:rPr lang="en-US" dirty="0"/>
              <a:t>And select the Modify option for your edition.</a:t>
            </a:r>
          </a:p>
        </p:txBody>
      </p:sp>
    </p:spTree>
    <p:extLst>
      <p:ext uri="{BB962C8B-B14F-4D97-AF65-F5344CB8AC3E}">
        <p14:creationId xmlns:p14="http://schemas.microsoft.com/office/powerpoint/2010/main" val="10341827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2015 Features you’ll want to select</a:t>
            </a:r>
          </a:p>
          <a:p>
            <a:r>
              <a:rPr lang="en-US" dirty="0"/>
              <a:t>Tools and Windows 10 SDK </a:t>
            </a:r>
          </a:p>
          <a:p>
            <a:r>
              <a:rPr lang="en-US" dirty="0"/>
              <a:t>As part of Universal Windows App Development Tools,</a:t>
            </a:r>
          </a:p>
          <a:p>
            <a:r>
              <a:rPr lang="en-US" dirty="0"/>
              <a:t>Under Windows and Web Development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0855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thing you’ll need for VS 2015 is the </a:t>
            </a:r>
          </a:p>
          <a:p>
            <a:r>
              <a:rPr lang="en-US" dirty="0"/>
              <a:t>Visual Studio Tools for Unity –</a:t>
            </a:r>
          </a:p>
          <a:p>
            <a:r>
              <a:rPr lang="en-US" dirty="0"/>
              <a:t>This allows you to do things like run an application in Unity</a:t>
            </a:r>
          </a:p>
          <a:p>
            <a:r>
              <a:rPr lang="en-US" dirty="0"/>
              <a:t>And set breakpoints within Visual Studio.</a:t>
            </a:r>
          </a:p>
          <a:p>
            <a:r>
              <a:rPr lang="en-US" dirty="0"/>
              <a:t>Visual Studio 2017 already comes with Unity Integration.</a:t>
            </a:r>
          </a:p>
          <a:p>
            <a:r>
              <a:rPr lang="en-US" dirty="0"/>
              <a:t>And then, in order to see what your completed app</a:t>
            </a:r>
          </a:p>
          <a:p>
            <a:r>
              <a:rPr lang="en-US" dirty="0"/>
              <a:t>Looks like, you can buy a $3000 </a:t>
            </a:r>
            <a:r>
              <a:rPr lang="en-US" dirty="0" err="1"/>
              <a:t>hololens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4361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you can download and install</a:t>
            </a:r>
          </a:p>
          <a:p>
            <a:r>
              <a:rPr lang="en-US" dirty="0"/>
              <a:t>the HoloLens Emulator</a:t>
            </a:r>
          </a:p>
        </p:txBody>
      </p:sp>
    </p:spTree>
    <p:extLst>
      <p:ext uri="{BB962C8B-B14F-4D97-AF65-F5344CB8AC3E}">
        <p14:creationId xmlns:p14="http://schemas.microsoft.com/office/powerpoint/2010/main" val="2072267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it looks like, </a:t>
            </a:r>
          </a:p>
          <a:p>
            <a:r>
              <a:rPr lang="en-US" dirty="0"/>
              <a:t>And we will get a better look here in a few minutes.</a:t>
            </a:r>
          </a:p>
          <a:p>
            <a:r>
              <a:rPr lang="en-US" dirty="0"/>
              <a:t>You don’t get to see to see what the app looks like</a:t>
            </a:r>
          </a:p>
          <a:p>
            <a:r>
              <a:rPr lang="en-US" dirty="0"/>
              <a:t>In actual physical surroundings, </a:t>
            </a:r>
          </a:p>
          <a:p>
            <a:r>
              <a:rPr lang="en-US" dirty="0"/>
              <a:t>But it’s a pretty good indicator</a:t>
            </a:r>
          </a:p>
          <a:p>
            <a:r>
              <a:rPr lang="en-US" dirty="0"/>
              <a:t>Of how the app is going to behave.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--------</a:t>
            </a:r>
          </a:p>
          <a:p>
            <a:r>
              <a:rPr lang="en-US" dirty="0"/>
              <a:t>https://developer.microsoft.com/en-us/windows/mixed-reality/using_the_hololens_emulator</a:t>
            </a:r>
          </a:p>
          <a:p>
            <a:r>
              <a:rPr lang="en-US" dirty="0"/>
              <a:t>https://az835927.vo.msecnd.net/sites/mixed-reality/Resources/images/Emulator.PNG</a:t>
            </a:r>
          </a:p>
        </p:txBody>
      </p:sp>
    </p:spTree>
    <p:extLst>
      <p:ext uri="{BB962C8B-B14F-4D97-AF65-F5344CB8AC3E}">
        <p14:creationId xmlns:p14="http://schemas.microsoft.com/office/powerpoint/2010/main" val="9487426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5979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lets take a look at Unity</a:t>
            </a:r>
          </a:p>
          <a:p>
            <a:r>
              <a:rPr lang="en-US" dirty="0"/>
              <a:t>To get started with our project.</a:t>
            </a:r>
          </a:p>
          <a:p>
            <a:r>
              <a:rPr lang="en-US" dirty="0"/>
              <a:t>Once you’ve downloaded and installed</a:t>
            </a:r>
          </a:p>
          <a:p>
            <a:r>
              <a:rPr lang="en-US" dirty="0"/>
              <a:t>Unity for the first time… </a:t>
            </a:r>
          </a:p>
        </p:txBody>
      </p:sp>
    </p:spTree>
    <p:extLst>
      <p:ext uri="{BB962C8B-B14F-4D97-AF65-F5344CB8AC3E}">
        <p14:creationId xmlns:p14="http://schemas.microsoft.com/office/powerpoint/2010/main" val="4040964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need to sign in.</a:t>
            </a:r>
          </a:p>
          <a:p>
            <a:r>
              <a:rPr lang="en-US" dirty="0"/>
              <a:t>You can either create an account</a:t>
            </a:r>
          </a:p>
          <a:p>
            <a:r>
              <a:rPr lang="en-US" dirty="0"/>
              <a:t>With Unity.com, or use your Google or Facebook account.</a:t>
            </a:r>
          </a:p>
          <a:p>
            <a:r>
              <a:rPr lang="en-US" dirty="0"/>
              <a:t>Once you sign in….</a:t>
            </a:r>
          </a:p>
        </p:txBody>
      </p:sp>
    </p:spTree>
    <p:extLst>
      <p:ext uri="{BB962C8B-B14F-4D97-AF65-F5344CB8AC3E}">
        <p14:creationId xmlns:p14="http://schemas.microsoft.com/office/powerpoint/2010/main" val="1696230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my goal for today is to help try, or start to</a:t>
            </a:r>
          </a:p>
          <a:p>
            <a:r>
              <a:rPr lang="en-US" dirty="0"/>
              <a:t>Demystify all of that, by taking a closer look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First, at the HoloLens itself…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340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You’re shown a list of any projects</a:t>
            </a:r>
          </a:p>
          <a:p>
            <a:r>
              <a:rPr lang="en-US" dirty="0"/>
              <a:t>You might already have –</a:t>
            </a:r>
          </a:p>
          <a:p>
            <a:r>
              <a:rPr lang="en-US" dirty="0"/>
              <a:t>If this is the first time you’ve used Unity</a:t>
            </a:r>
          </a:p>
          <a:p>
            <a:r>
              <a:rPr lang="en-US" dirty="0"/>
              <a:t>You won’t have any projects here.</a:t>
            </a:r>
          </a:p>
          <a:p>
            <a:r>
              <a:rPr lang="en-US" dirty="0"/>
              <a:t>To start a new project, we can </a:t>
            </a:r>
          </a:p>
          <a:p>
            <a:r>
              <a:rPr lang="en-US" dirty="0"/>
              <a:t>Click the New icon on the top right side.</a:t>
            </a:r>
          </a:p>
        </p:txBody>
      </p:sp>
    </p:spTree>
    <p:extLst>
      <p:ext uri="{BB962C8B-B14F-4D97-AF65-F5344CB8AC3E}">
        <p14:creationId xmlns:p14="http://schemas.microsoft.com/office/powerpoint/2010/main" val="39125761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give a project name --</a:t>
            </a:r>
          </a:p>
          <a:p>
            <a:r>
              <a:rPr lang="en-US" dirty="0"/>
              <a:t>We’ll call it </a:t>
            </a:r>
            <a:r>
              <a:rPr lang="en-US" dirty="0" err="1"/>
              <a:t>hololens</a:t>
            </a:r>
            <a:r>
              <a:rPr lang="en-US" dirty="0"/>
              <a:t>-web-service --</a:t>
            </a:r>
          </a:p>
          <a:p>
            <a:r>
              <a:rPr lang="en-US" dirty="0"/>
              <a:t>We can give A location on the local drive</a:t>
            </a:r>
          </a:p>
          <a:p>
            <a:r>
              <a:rPr lang="en-US" dirty="0"/>
              <a:t>where we want the project to live.</a:t>
            </a:r>
          </a:p>
          <a:p>
            <a:r>
              <a:rPr lang="en-US" dirty="0"/>
              <a:t>Here I’m setting a location just under my C drive.</a:t>
            </a:r>
          </a:p>
          <a:p>
            <a:r>
              <a:rPr lang="en-US" dirty="0"/>
              <a:t>On the right, we will want to select a 3D project.</a:t>
            </a:r>
          </a:p>
          <a:p>
            <a:r>
              <a:rPr lang="en-US" dirty="0"/>
              <a:t>Then we click create project….</a:t>
            </a:r>
          </a:p>
        </p:txBody>
      </p:sp>
    </p:spTree>
    <p:extLst>
      <p:ext uri="{BB962C8B-B14F-4D97-AF65-F5344CB8AC3E}">
        <p14:creationId xmlns:p14="http://schemas.microsoft.com/office/powerpoint/2010/main" val="32900035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new project gets created…</a:t>
            </a:r>
          </a:p>
        </p:txBody>
      </p:sp>
    </p:spTree>
    <p:extLst>
      <p:ext uri="{BB962C8B-B14F-4D97-AF65-F5344CB8AC3E}">
        <p14:creationId xmlns:p14="http://schemas.microsoft.com/office/powerpoint/2010/main" val="36585154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it’s done loading we can see the full Unity interface.</a:t>
            </a:r>
          </a:p>
          <a:p>
            <a:r>
              <a:rPr lang="en-US" dirty="0"/>
              <a:t>There are 4 main areas here we’ll be paying attention to.</a:t>
            </a:r>
          </a:p>
          <a:p>
            <a:r>
              <a:rPr lang="en-US" dirty="0"/>
              <a:t>First is the scene panel, on the top left.</a:t>
            </a:r>
          </a:p>
          <a:p>
            <a:r>
              <a:rPr lang="en-US" dirty="0"/>
              <a:t>This is where you place and manipulate 3d objects.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10609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same area is also the game tab,</a:t>
            </a:r>
          </a:p>
          <a:p>
            <a:r>
              <a:rPr lang="en-US" dirty="0"/>
              <a:t>Which shows us a preview of the scene</a:t>
            </a:r>
          </a:p>
          <a:p>
            <a:r>
              <a:rPr lang="en-US" dirty="0"/>
              <a:t>When it’s run.</a:t>
            </a:r>
          </a:p>
          <a:p>
            <a:r>
              <a:rPr lang="en-US" dirty="0"/>
              <a:t>So for example, I can create a 3D object</a:t>
            </a:r>
          </a:p>
        </p:txBody>
      </p:sp>
    </p:spTree>
    <p:extLst>
      <p:ext uri="{BB962C8B-B14F-4D97-AF65-F5344CB8AC3E}">
        <p14:creationId xmlns:p14="http://schemas.microsoft.com/office/powerpoint/2010/main" val="29914969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bottom left is the console,</a:t>
            </a:r>
          </a:p>
          <a:p>
            <a:r>
              <a:rPr lang="en-US" dirty="0"/>
              <a:t>Which displays output, </a:t>
            </a:r>
          </a:p>
          <a:p>
            <a:r>
              <a:rPr lang="en-US" dirty="0"/>
              <a:t>Such as logging and errors.</a:t>
            </a:r>
          </a:p>
        </p:txBody>
      </p:sp>
    </p:spTree>
    <p:extLst>
      <p:ext uri="{BB962C8B-B14F-4D97-AF65-F5344CB8AC3E}">
        <p14:creationId xmlns:p14="http://schemas.microsoft.com/office/powerpoint/2010/main" val="34063676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center we have a top and bottom panel as well.</a:t>
            </a:r>
          </a:p>
          <a:p>
            <a:r>
              <a:rPr lang="en-US" dirty="0"/>
              <a:t>On the bottom is the project tab,</a:t>
            </a:r>
          </a:p>
          <a:p>
            <a:r>
              <a:rPr lang="en-US" dirty="0"/>
              <a:t>Which will show everything we add to the project</a:t>
            </a:r>
          </a:p>
        </p:txBody>
      </p:sp>
    </p:spTree>
    <p:extLst>
      <p:ext uri="{BB962C8B-B14F-4D97-AF65-F5344CB8AC3E}">
        <p14:creationId xmlns:p14="http://schemas.microsoft.com/office/powerpoint/2010/main" val="10384534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top middle tab shows Services by default,</a:t>
            </a:r>
          </a:p>
          <a:p>
            <a:r>
              <a:rPr lang="en-US" dirty="0"/>
              <a:t>Which provides links out to different Unity resources –</a:t>
            </a:r>
          </a:p>
          <a:p>
            <a:r>
              <a:rPr lang="en-US" dirty="0"/>
              <a:t>But we really are interested in the Hierarchy tab,</a:t>
            </a:r>
          </a:p>
          <a:p>
            <a:r>
              <a:rPr lang="en-US" dirty="0"/>
              <a:t>Which shows us all the contents of the scene.</a:t>
            </a:r>
          </a:p>
        </p:txBody>
      </p:sp>
    </p:spTree>
    <p:extLst>
      <p:ext uri="{BB962C8B-B14F-4D97-AF65-F5344CB8AC3E}">
        <p14:creationId xmlns:p14="http://schemas.microsoft.com/office/powerpoint/2010/main" val="143525460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at the top we have the name of the scene,</a:t>
            </a:r>
          </a:p>
          <a:p>
            <a:r>
              <a:rPr lang="en-US" dirty="0"/>
              <a:t>Which is “Untitled” by default.</a:t>
            </a:r>
          </a:p>
          <a:p>
            <a:r>
              <a:rPr lang="en-US" dirty="0"/>
              <a:t>We also have a camera, called Main Camera</a:t>
            </a:r>
          </a:p>
          <a:p>
            <a:r>
              <a:rPr lang="en-US" dirty="0"/>
              <a:t>And a light source, called Directional Light.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867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closer look at the camera –</a:t>
            </a:r>
          </a:p>
          <a:p>
            <a:r>
              <a:rPr lang="en-US" dirty="0"/>
              <a:t>When you select it, you see the geometrical shape</a:t>
            </a:r>
          </a:p>
          <a:p>
            <a:r>
              <a:rPr lang="en-US" dirty="0"/>
              <a:t>That represents what we are looking at.</a:t>
            </a:r>
          </a:p>
        </p:txBody>
      </p:sp>
    </p:spTree>
    <p:extLst>
      <p:ext uri="{BB962C8B-B14F-4D97-AF65-F5344CB8AC3E}">
        <p14:creationId xmlns:p14="http://schemas.microsoft.com/office/powerpoint/2010/main" val="2486247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Second, unraveling the different kinds</a:t>
            </a:r>
          </a:p>
          <a:p>
            <a:r>
              <a:rPr lang="en-US" dirty="0"/>
              <a:t>Of computer-generated realities…</a:t>
            </a:r>
          </a:p>
        </p:txBody>
      </p:sp>
    </p:spTree>
    <p:extLst>
      <p:ext uri="{BB962C8B-B14F-4D97-AF65-F5344CB8AC3E}">
        <p14:creationId xmlns:p14="http://schemas.microsoft.com/office/powerpoint/2010/main" val="364896691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fourth area we want to look at</a:t>
            </a:r>
          </a:p>
          <a:p>
            <a:r>
              <a:rPr lang="en-US" dirty="0"/>
              <a:t>Is the Inspector tab on the far right.</a:t>
            </a:r>
          </a:p>
          <a:p>
            <a:r>
              <a:rPr lang="en-US" dirty="0"/>
              <a:t>This area gives you more information</a:t>
            </a:r>
          </a:p>
          <a:p>
            <a:r>
              <a:rPr lang="en-US" dirty="0"/>
              <a:t>And settings about the selected item,</a:t>
            </a:r>
          </a:p>
          <a:p>
            <a:r>
              <a:rPr lang="en-US" dirty="0"/>
              <a:t>In this case, the camera.</a:t>
            </a:r>
          </a:p>
        </p:txBody>
      </p:sp>
    </p:spTree>
    <p:extLst>
      <p:ext uri="{BB962C8B-B14F-4D97-AF65-F5344CB8AC3E}">
        <p14:creationId xmlns:p14="http://schemas.microsoft.com/office/powerpoint/2010/main" val="12738289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setting on the camera</a:t>
            </a:r>
          </a:p>
          <a:p>
            <a:r>
              <a:rPr lang="en-US" dirty="0"/>
              <a:t>That we want to look at is transform,</a:t>
            </a:r>
          </a:p>
          <a:p>
            <a:r>
              <a:rPr lang="en-US" dirty="0"/>
              <a:t>Specifically the Position section.</a:t>
            </a:r>
          </a:p>
          <a:p>
            <a:r>
              <a:rPr lang="en-US" dirty="0"/>
              <a:t>X is left to right, Y is up and down,</a:t>
            </a:r>
          </a:p>
          <a:p>
            <a:r>
              <a:rPr lang="en-US" dirty="0"/>
              <a:t>And Z is forward and backward.</a:t>
            </a:r>
          </a:p>
          <a:p>
            <a:r>
              <a:rPr lang="en-US" dirty="0"/>
              <a:t>These numbers correspond to meters</a:t>
            </a:r>
          </a:p>
          <a:p>
            <a:r>
              <a:rPr lang="en-US" dirty="0"/>
              <a:t>In the rendered world.</a:t>
            </a:r>
          </a:p>
          <a:p>
            <a:r>
              <a:rPr lang="en-US" dirty="0"/>
              <a:t>So by default we have X 0, Y 1, and Z: -10.</a:t>
            </a:r>
          </a:p>
          <a:p>
            <a:r>
              <a:rPr lang="en-US" dirty="0"/>
              <a:t>This is a good position for a traditional game –</a:t>
            </a:r>
          </a:p>
          <a:p>
            <a:r>
              <a:rPr lang="en-US" dirty="0"/>
              <a:t>Slightly up and back.</a:t>
            </a:r>
          </a:p>
          <a:p>
            <a:r>
              <a:rPr lang="en-US" dirty="0"/>
              <a:t>But for HoloLens we want that to be right </a:t>
            </a:r>
          </a:p>
          <a:p>
            <a:r>
              <a:rPr lang="en-US" dirty="0"/>
              <a:t>In front of the user, so we set it to </a:t>
            </a:r>
          </a:p>
          <a:p>
            <a:r>
              <a:rPr lang="en-US" dirty="0"/>
              <a:t>All zeros.</a:t>
            </a:r>
          </a:p>
        </p:txBody>
      </p:sp>
    </p:spTree>
    <p:extLst>
      <p:ext uri="{BB962C8B-B14F-4D97-AF65-F5344CB8AC3E}">
        <p14:creationId xmlns:p14="http://schemas.microsoft.com/office/powerpoint/2010/main" val="182481978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 moves it forward and down a bit.</a:t>
            </a:r>
          </a:p>
          <a:p>
            <a:r>
              <a:rPr lang="en-US" dirty="0"/>
              <a:t>Next we need to change a couple of things </a:t>
            </a:r>
          </a:p>
          <a:p>
            <a:r>
              <a:rPr lang="en-US" dirty="0"/>
              <a:t>In the Camera area: Clear Flags and </a:t>
            </a:r>
          </a:p>
          <a:p>
            <a:r>
              <a:rPr lang="en-US" dirty="0"/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373446820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default for clear Flags is skybox –</a:t>
            </a:r>
          </a:p>
          <a:p>
            <a:r>
              <a:rPr lang="en-US" dirty="0"/>
              <a:t>[CLICK]</a:t>
            </a:r>
          </a:p>
          <a:p>
            <a:r>
              <a:rPr lang="en-US" dirty="0"/>
              <a:t>This is something you can apply a material to</a:t>
            </a:r>
          </a:p>
          <a:p>
            <a:r>
              <a:rPr lang="en-US" dirty="0"/>
              <a:t>To give the effect of something on the horizon.</a:t>
            </a:r>
          </a:p>
          <a:p>
            <a:r>
              <a:rPr lang="en-US" dirty="0"/>
              <a:t>We don’t want that in HoloLens,</a:t>
            </a:r>
          </a:p>
          <a:p>
            <a:r>
              <a:rPr lang="en-US" dirty="0"/>
              <a:t>Because we want everything to be transparent.</a:t>
            </a:r>
          </a:p>
        </p:txBody>
      </p:sp>
    </p:spTree>
    <p:extLst>
      <p:ext uri="{BB962C8B-B14F-4D97-AF65-F5344CB8AC3E}">
        <p14:creationId xmlns:p14="http://schemas.microsoft.com/office/powerpoint/2010/main" val="133075404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select solid color,</a:t>
            </a:r>
          </a:p>
          <a:p>
            <a:r>
              <a:rPr lang="en-US" dirty="0"/>
              <a:t>and change the background to black –</a:t>
            </a:r>
          </a:p>
          <a:p>
            <a:r>
              <a:rPr lang="en-US" dirty="0"/>
              <a:t>This ensures that whatever our scene is,</a:t>
            </a:r>
          </a:p>
          <a:p>
            <a:r>
              <a:rPr lang="en-US" dirty="0"/>
              <a:t>It will render as transparent in the HoloLens.</a:t>
            </a:r>
          </a:p>
          <a:p>
            <a:r>
              <a:rPr lang="en-US" dirty="0"/>
              <a:t>When light is applied to the scene, </a:t>
            </a:r>
          </a:p>
          <a:p>
            <a:r>
              <a:rPr lang="en-US" dirty="0"/>
              <a:t>Essentially whatever is black will disappear.</a:t>
            </a:r>
          </a:p>
          <a:p>
            <a:r>
              <a:rPr lang="en-US" dirty="0"/>
              <a:t>And you can see our Camera preview there</a:t>
            </a:r>
          </a:p>
          <a:p>
            <a:r>
              <a:rPr lang="en-US" dirty="0"/>
              <a:t>Has turned black as well.</a:t>
            </a:r>
          </a:p>
        </p:txBody>
      </p:sp>
    </p:spTree>
    <p:extLst>
      <p:ext uri="{BB962C8B-B14F-4D97-AF65-F5344CB8AC3E}">
        <p14:creationId xmlns:p14="http://schemas.microsoft.com/office/powerpoint/2010/main" val="20805189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item we need to adjust on the camera</a:t>
            </a:r>
          </a:p>
          <a:p>
            <a:r>
              <a:rPr lang="en-US" dirty="0"/>
              <a:t>is the clipping panes, down on the lower right [CLICK].</a:t>
            </a:r>
          </a:p>
          <a:p>
            <a:r>
              <a:rPr lang="en-US" dirty="0"/>
              <a:t>Clipping Panes determines the points where</a:t>
            </a:r>
          </a:p>
          <a:p>
            <a:r>
              <a:rPr lang="en-US" dirty="0"/>
              <a:t>Objects are rendered, from the nearest point</a:t>
            </a:r>
          </a:p>
          <a:p>
            <a:r>
              <a:rPr lang="en-US" dirty="0"/>
              <a:t>To the farthest places.</a:t>
            </a:r>
          </a:p>
          <a:p>
            <a:r>
              <a:rPr lang="en-US" dirty="0"/>
              <a:t>To help you visualize a little bit….</a:t>
            </a:r>
          </a:p>
        </p:txBody>
      </p:sp>
    </p:spTree>
    <p:extLst>
      <p:ext uri="{BB962C8B-B14F-4D97-AF65-F5344CB8AC3E}">
        <p14:creationId xmlns:p14="http://schemas.microsoft.com/office/powerpoint/2010/main" val="383731986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better view of what the camera sees –</a:t>
            </a:r>
          </a:p>
          <a:p>
            <a:r>
              <a:rPr lang="en-US" dirty="0"/>
              <a:t>You have the near clipping point in yellow</a:t>
            </a:r>
          </a:p>
          <a:p>
            <a:r>
              <a:rPr lang="en-US" dirty="0"/>
              <a:t>And the far clipping point at the back of the shape.</a:t>
            </a:r>
          </a:p>
          <a:p>
            <a:r>
              <a:rPr lang="en-US" dirty="0"/>
              <a:t>So the default near clipping pane for unity</a:t>
            </a:r>
          </a:p>
          <a:p>
            <a:r>
              <a:rPr lang="en-US" dirty="0"/>
              <a:t>Is point-three meters, which is less than a foot.</a:t>
            </a:r>
          </a:p>
          <a:p>
            <a:r>
              <a:rPr lang="en-US" dirty="0"/>
              <a:t>Looking at objects so close up can be uncomfortable,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=================================</a:t>
            </a:r>
          </a:p>
          <a:p>
            <a:r>
              <a:rPr lang="en-US" sz="2200" u="sng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https://upload.wikimedia.org/wikipedia/commons/0/02/ViewFrustum.svg</a:t>
            </a:r>
            <a:endParaRPr lang="en-US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By </a:t>
            </a:r>
            <a:r>
              <a:rPr lang="en-US" sz="220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MithrandirMage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[CC BY-SA 3.0 (</a:t>
            </a:r>
            <a:r>
              <a:rPr lang="en-US" sz="2200" u="sng" dirty="0">
                <a:effectLst/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https://creativecommons.org/licenses/by-sa/3.0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712732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Microsoft recommends a setting of point-85,</a:t>
            </a:r>
          </a:p>
          <a:p>
            <a:r>
              <a:rPr lang="en-US" dirty="0"/>
              <a:t>Or about 2 and a half feet away</a:t>
            </a:r>
          </a:p>
          <a:p>
            <a:r>
              <a:rPr lang="en-US" dirty="0"/>
              <a:t>We can keep the far setting the same,</a:t>
            </a:r>
          </a:p>
          <a:p>
            <a:r>
              <a:rPr lang="en-US" dirty="0"/>
              <a:t>Because we don’t want to restrict</a:t>
            </a:r>
          </a:p>
          <a:p>
            <a:r>
              <a:rPr lang="en-US" dirty="0"/>
              <a:t>how far back objects appear.</a:t>
            </a:r>
          </a:p>
          <a:p>
            <a:r>
              <a:rPr lang="en-US" dirty="0"/>
              <a:t>Ok, so that’s it for the camera –</a:t>
            </a:r>
          </a:p>
          <a:p>
            <a:r>
              <a:rPr lang="en-US" dirty="0"/>
              <a:t>As far as the lighting, the defaults are fine,</a:t>
            </a:r>
          </a:p>
          <a:p>
            <a:r>
              <a:rPr lang="en-US" dirty="0"/>
              <a:t>So we don’t need to make any changes there.</a:t>
            </a:r>
          </a:p>
        </p:txBody>
      </p:sp>
    </p:spTree>
    <p:extLst>
      <p:ext uri="{BB962C8B-B14F-4D97-AF65-F5344CB8AC3E}">
        <p14:creationId xmlns:p14="http://schemas.microsoft.com/office/powerpoint/2010/main" val="132848231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add our 3D text.</a:t>
            </a:r>
          </a:p>
          <a:p>
            <a:r>
              <a:rPr lang="en-US" dirty="0"/>
              <a:t>I’ve moved the camera over to the left a bit</a:t>
            </a:r>
          </a:p>
          <a:p>
            <a:r>
              <a:rPr lang="en-US" dirty="0"/>
              <a:t>So we can see the working area better.</a:t>
            </a:r>
          </a:p>
          <a:p>
            <a:r>
              <a:rPr lang="en-US" dirty="0"/>
              <a:t>Then from the Hierarchy we click the create menu –</a:t>
            </a:r>
          </a:p>
          <a:p>
            <a:r>
              <a:rPr lang="en-US" dirty="0"/>
              <a:t>Move to 3D object, then to 3D text.</a:t>
            </a:r>
          </a:p>
        </p:txBody>
      </p:sp>
    </p:spTree>
    <p:extLst>
      <p:ext uri="{BB962C8B-B14F-4D97-AF65-F5344CB8AC3E}">
        <p14:creationId xmlns:p14="http://schemas.microsoft.com/office/powerpoint/2010/main" val="9324200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Unity drops that into the scene –</a:t>
            </a:r>
          </a:p>
          <a:p>
            <a:r>
              <a:rPr lang="en-US" dirty="0"/>
              <a:t>You can see it looks backward </a:t>
            </a:r>
          </a:p>
          <a:p>
            <a:r>
              <a:rPr lang="en-US" dirty="0"/>
              <a:t>because it’s in front of the camera.</a:t>
            </a:r>
          </a:p>
          <a:p>
            <a:r>
              <a:rPr lang="en-US" dirty="0"/>
              <a:t>When we click on the Game tab,</a:t>
            </a:r>
          </a:p>
          <a:p>
            <a:r>
              <a:rPr lang="en-US" dirty="0"/>
              <a:t>We can see how it’s actually</a:t>
            </a:r>
          </a:p>
          <a:p>
            <a:r>
              <a:rPr lang="en-US" dirty="0"/>
              <a:t>Going to look.</a:t>
            </a:r>
          </a:p>
        </p:txBody>
      </p:sp>
    </p:spTree>
    <p:extLst>
      <p:ext uri="{BB962C8B-B14F-4D97-AF65-F5344CB8AC3E}">
        <p14:creationId xmlns:p14="http://schemas.microsoft.com/office/powerpoint/2010/main" val="2318833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Virtual Reality,</a:t>
            </a:r>
          </a:p>
          <a:p>
            <a:r>
              <a:rPr lang="en-US" dirty="0"/>
              <a:t>Augmented Reality,</a:t>
            </a:r>
          </a:p>
          <a:p>
            <a:r>
              <a:rPr lang="en-US" dirty="0"/>
              <a:t>And Mixed Reality..</a:t>
            </a:r>
          </a:p>
          <a:p>
            <a:r>
              <a:rPr lang="en-US"/>
              <a:t>And Third….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92719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21202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way to attach a script to an object</a:t>
            </a:r>
          </a:p>
          <a:p>
            <a:r>
              <a:rPr lang="en-US" dirty="0"/>
              <a:t>Is to go to the bottom of the inspector tab</a:t>
            </a:r>
          </a:p>
          <a:p>
            <a:r>
              <a:rPr lang="en-US" dirty="0"/>
              <a:t>And click on Add Component.</a:t>
            </a:r>
          </a:p>
          <a:p>
            <a:r>
              <a:rPr lang="en-US" dirty="0"/>
              <a:t>A component in Unity is a module</a:t>
            </a:r>
          </a:p>
          <a:p>
            <a:r>
              <a:rPr lang="en-US" dirty="0"/>
              <a:t>That affects the appearance or behavior</a:t>
            </a:r>
          </a:p>
          <a:p>
            <a:r>
              <a:rPr lang="en-US" dirty="0"/>
              <a:t>Of a given object.</a:t>
            </a:r>
          </a:p>
          <a:p>
            <a:r>
              <a:rPr lang="en-US" dirty="0"/>
              <a:t>If we click on New Script here, 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840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specify the name of the script,</a:t>
            </a:r>
          </a:p>
          <a:p>
            <a:r>
              <a:rPr lang="en-US" dirty="0"/>
              <a:t>Which here we’ll name Weather, since our text</a:t>
            </a:r>
          </a:p>
          <a:p>
            <a:r>
              <a:rPr lang="en-US" dirty="0"/>
              <a:t>Will be displaying the current weather.</a:t>
            </a:r>
          </a:p>
          <a:p>
            <a:r>
              <a:rPr lang="en-US" dirty="0"/>
              <a:t>You can also set the language, C#.</a:t>
            </a:r>
          </a:p>
        </p:txBody>
      </p:sp>
    </p:spTree>
    <p:extLst>
      <p:ext uri="{BB962C8B-B14F-4D97-AF65-F5344CB8AC3E}">
        <p14:creationId xmlns:p14="http://schemas.microsoft.com/office/powerpoint/2010/main" val="5141421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do that, you can see that the script</a:t>
            </a:r>
          </a:p>
          <a:p>
            <a:r>
              <a:rPr lang="en-US" dirty="0"/>
              <a:t>is added to our Project tab on the lower right.</a:t>
            </a:r>
          </a:p>
          <a:p>
            <a:r>
              <a:rPr lang="en-US" dirty="0"/>
              <a:t>When I click on the script, I get a view</a:t>
            </a:r>
          </a:p>
          <a:p>
            <a:r>
              <a:rPr lang="en-US" dirty="0"/>
              <a:t>Of the code in the Inspector tab….</a:t>
            </a:r>
          </a:p>
        </p:txBody>
      </p:sp>
    </p:spTree>
    <p:extLst>
      <p:ext uri="{BB962C8B-B14F-4D97-AF65-F5344CB8AC3E}">
        <p14:creationId xmlns:p14="http://schemas.microsoft.com/office/powerpoint/2010/main" val="214748102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this is not a very convenient way</a:t>
            </a:r>
          </a:p>
          <a:p>
            <a:r>
              <a:rPr lang="en-US" dirty="0"/>
              <a:t>To edit text and code, but if we double-click</a:t>
            </a:r>
          </a:p>
          <a:p>
            <a:r>
              <a:rPr lang="en-US" dirty="0"/>
              <a:t>On the script file in the project tab,</a:t>
            </a:r>
          </a:p>
          <a:p>
            <a:r>
              <a:rPr lang="en-US" dirty="0"/>
              <a:t>This opens up in Visual Studio,</a:t>
            </a:r>
          </a:p>
        </p:txBody>
      </p:sp>
    </p:spTree>
    <p:extLst>
      <p:ext uri="{BB962C8B-B14F-4D97-AF65-F5344CB8AC3E}">
        <p14:creationId xmlns:p14="http://schemas.microsoft.com/office/powerpoint/2010/main" val="2343675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can work on it</a:t>
            </a:r>
          </a:p>
          <a:p>
            <a:r>
              <a:rPr lang="en-US" dirty="0"/>
              <a:t>just like any other piece of code.</a:t>
            </a:r>
          </a:p>
          <a:p>
            <a:r>
              <a:rPr lang="en-US" dirty="0"/>
              <a:t>Let’s take a closer look at the </a:t>
            </a:r>
          </a:p>
          <a:p>
            <a:r>
              <a:rPr lang="en-US" dirty="0"/>
              <a:t>Generated C# class here.</a:t>
            </a:r>
          </a:p>
        </p:txBody>
      </p:sp>
    </p:spTree>
    <p:extLst>
      <p:ext uri="{BB962C8B-B14F-4D97-AF65-F5344CB8AC3E}">
        <p14:creationId xmlns:p14="http://schemas.microsoft.com/office/powerpoint/2010/main" val="80370085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thing you’ll notice at the top</a:t>
            </a:r>
          </a:p>
          <a:p>
            <a:r>
              <a:rPr lang="en-US" dirty="0"/>
              <a:t>Is a reference to the </a:t>
            </a:r>
            <a:r>
              <a:rPr lang="en-US" dirty="0" err="1"/>
              <a:t>UnityEngine</a:t>
            </a:r>
            <a:r>
              <a:rPr lang="en-US" dirty="0"/>
              <a:t> library –</a:t>
            </a:r>
          </a:p>
          <a:p>
            <a:r>
              <a:rPr lang="en-US" dirty="0"/>
              <a:t>This is the way to programmatically</a:t>
            </a:r>
          </a:p>
          <a:p>
            <a:r>
              <a:rPr lang="en-US" dirty="0"/>
              <a:t>Manipulate just about everything in Unity.</a:t>
            </a:r>
          </a:p>
          <a:p>
            <a:r>
              <a:rPr lang="en-US" dirty="0"/>
              <a:t>Second thing you’ll notice is the base class,</a:t>
            </a:r>
          </a:p>
          <a:p>
            <a:r>
              <a:rPr lang="en-US" dirty="0" err="1"/>
              <a:t>MonoBehavior</a:t>
            </a:r>
            <a:r>
              <a:rPr lang="en-US" dirty="0"/>
              <a:t>. It’s called Mono because</a:t>
            </a:r>
          </a:p>
          <a:p>
            <a:r>
              <a:rPr lang="en-US" dirty="0"/>
              <a:t>Unity uses the Mono open source .NET framework</a:t>
            </a:r>
          </a:p>
          <a:p>
            <a:r>
              <a:rPr lang="en-US" dirty="0"/>
              <a:t>To support scripting, and Behavior because</a:t>
            </a:r>
          </a:p>
          <a:p>
            <a:r>
              <a:rPr lang="en-US" dirty="0"/>
              <a:t>It provides access to the unity object </a:t>
            </a:r>
          </a:p>
          <a:p>
            <a:r>
              <a:rPr lang="en-US" dirty="0"/>
              <a:t>To alter the way it acts.</a:t>
            </a:r>
          </a:p>
        </p:txBody>
      </p:sp>
    </p:spTree>
    <p:extLst>
      <p:ext uri="{BB962C8B-B14F-4D97-AF65-F5344CB8AC3E}">
        <p14:creationId xmlns:p14="http://schemas.microsoft.com/office/powerpoint/2010/main" val="255385196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script attached to an object</a:t>
            </a:r>
          </a:p>
          <a:p>
            <a:r>
              <a:rPr lang="en-US" dirty="0"/>
              <a:t>needs to inherit from </a:t>
            </a:r>
            <a:r>
              <a:rPr lang="en-US" dirty="0" err="1"/>
              <a:t>MonoBehavior</a:t>
            </a:r>
            <a:r>
              <a:rPr lang="en-US" dirty="0"/>
              <a:t>.</a:t>
            </a:r>
          </a:p>
          <a:p>
            <a:r>
              <a:rPr lang="en-US" dirty="0"/>
              <a:t>Then we have a couple of methods to start from.</a:t>
            </a:r>
          </a:p>
          <a:p>
            <a:r>
              <a:rPr lang="en-US" dirty="0"/>
              <a:t>Once is called start, which is called</a:t>
            </a:r>
          </a:p>
          <a:p>
            <a:r>
              <a:rPr lang="en-US" dirty="0"/>
              <a:t>When the object is instantiated, so here’s</a:t>
            </a:r>
          </a:p>
          <a:p>
            <a:r>
              <a:rPr lang="en-US" dirty="0"/>
              <a:t>Where you would set any default values.</a:t>
            </a:r>
          </a:p>
          <a:p>
            <a:r>
              <a:rPr lang="en-US" dirty="0"/>
              <a:t>Then we have Update, which the comment says </a:t>
            </a:r>
          </a:p>
          <a:p>
            <a:r>
              <a:rPr lang="en-US" dirty="0"/>
              <a:t>Is set once per frame, so anything that needs to change</a:t>
            </a:r>
          </a:p>
          <a:p>
            <a:r>
              <a:rPr lang="en-US" dirty="0"/>
              <a:t>Periodically, such as movement or position,</a:t>
            </a:r>
          </a:p>
          <a:p>
            <a:r>
              <a:rPr lang="en-US" dirty="0"/>
              <a:t>Can be set here.</a:t>
            </a:r>
          </a:p>
        </p:txBody>
      </p:sp>
    </p:spTree>
    <p:extLst>
      <p:ext uri="{BB962C8B-B14F-4D97-AF65-F5344CB8AC3E}">
        <p14:creationId xmlns:p14="http://schemas.microsoft.com/office/powerpoint/2010/main" val="49595826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we’re going to skip ahead a bit</a:t>
            </a:r>
          </a:p>
          <a:p>
            <a:r>
              <a:rPr lang="en-US" dirty="0"/>
              <a:t>And take a look at the code</a:t>
            </a:r>
          </a:p>
          <a:p>
            <a:r>
              <a:rPr lang="en-US" dirty="0"/>
              <a:t>That runs this app.</a:t>
            </a:r>
          </a:p>
          <a:p>
            <a:r>
              <a:rPr lang="en-US" dirty="0"/>
              <a:t>If you look down at the project tab</a:t>
            </a:r>
          </a:p>
          <a:p>
            <a:r>
              <a:rPr lang="en-US" dirty="0"/>
              <a:t>You can see we have 5 different scripts now.</a:t>
            </a:r>
          </a:p>
          <a:p>
            <a:r>
              <a:rPr lang="en-US" dirty="0"/>
              <a:t>Let’s revisit the Weather Script.</a:t>
            </a:r>
          </a:p>
        </p:txBody>
      </p:sp>
    </p:spTree>
    <p:extLst>
      <p:ext uri="{BB962C8B-B14F-4D97-AF65-F5344CB8AC3E}">
        <p14:creationId xmlns:p14="http://schemas.microsoft.com/office/powerpoint/2010/main" val="29975312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start method, first I’m getting the instance</a:t>
            </a:r>
          </a:p>
          <a:p>
            <a:r>
              <a:rPr lang="en-US" dirty="0"/>
              <a:t>Of the 3D text and assigning it to my class member variable.</a:t>
            </a:r>
          </a:p>
          <a:p>
            <a:r>
              <a:rPr lang="en-US" dirty="0"/>
              <a:t>To do that we use the </a:t>
            </a:r>
            <a:r>
              <a:rPr lang="en-US" dirty="0" err="1"/>
              <a:t>GetComponent</a:t>
            </a:r>
            <a:r>
              <a:rPr lang="en-US" dirty="0"/>
              <a:t> method.</a:t>
            </a:r>
          </a:p>
          <a:p>
            <a:r>
              <a:rPr lang="en-US" dirty="0"/>
              <a:t>Then we set a local variable called URL</a:t>
            </a:r>
          </a:p>
          <a:p>
            <a:r>
              <a:rPr lang="en-US" dirty="0"/>
              <a:t>To the REST request.</a:t>
            </a:r>
          </a:p>
          <a:p>
            <a:r>
              <a:rPr lang="en-US" dirty="0"/>
              <a:t>Next line creates a WWW object – </a:t>
            </a:r>
          </a:p>
          <a:p>
            <a:r>
              <a:rPr lang="en-US" dirty="0"/>
              <a:t>This provides simple access to a web response.</a:t>
            </a:r>
          </a:p>
          <a:p>
            <a:r>
              <a:rPr lang="en-US" dirty="0"/>
              <a:t>So we pass the URL as an argument.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82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process of creating your own</a:t>
            </a:r>
          </a:p>
          <a:p>
            <a:r>
              <a:rPr lang="en-US" dirty="0"/>
              <a:t>Mixed reality application</a:t>
            </a:r>
          </a:p>
          <a:p>
            <a:r>
              <a:rPr lang="en-US" dirty="0"/>
              <a:t>For the HoloLens.</a:t>
            </a:r>
          </a:p>
          <a:p>
            <a:r>
              <a:rPr lang="en-US" dirty="0"/>
              <a:t>So let’s get started with the first --</a:t>
            </a:r>
          </a:p>
        </p:txBody>
      </p:sp>
    </p:spTree>
    <p:extLst>
      <p:ext uri="{BB962C8B-B14F-4D97-AF65-F5344CB8AC3E}">
        <p14:creationId xmlns:p14="http://schemas.microsoft.com/office/powerpoint/2010/main" val="5779573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have the WWW object,</a:t>
            </a:r>
          </a:p>
          <a:p>
            <a:r>
              <a:rPr lang="en-US" dirty="0"/>
              <a:t>We can pass it to what’s called a </a:t>
            </a:r>
            <a:r>
              <a:rPr lang="en-US" dirty="0" err="1"/>
              <a:t>CoRoutine</a:t>
            </a:r>
            <a:r>
              <a:rPr lang="en-US" dirty="0"/>
              <a:t>,</a:t>
            </a:r>
          </a:p>
          <a:p>
            <a:r>
              <a:rPr lang="en-US" dirty="0"/>
              <a:t>Which is a way in Unity</a:t>
            </a:r>
          </a:p>
          <a:p>
            <a:r>
              <a:rPr lang="en-US" dirty="0"/>
              <a:t>To process something out of band, without</a:t>
            </a:r>
          </a:p>
          <a:p>
            <a:r>
              <a:rPr lang="en-US" dirty="0"/>
              <a:t>Freezing the main UI.</a:t>
            </a:r>
          </a:p>
          <a:p>
            <a:r>
              <a:rPr lang="en-US" dirty="0"/>
              <a:t>If we didn’t use a </a:t>
            </a:r>
            <a:r>
              <a:rPr lang="en-US" dirty="0" err="1"/>
              <a:t>CoRoutine</a:t>
            </a:r>
            <a:r>
              <a:rPr lang="en-US" dirty="0"/>
              <a:t> here,</a:t>
            </a:r>
          </a:p>
          <a:p>
            <a:r>
              <a:rPr lang="en-US" dirty="0"/>
              <a:t>The </a:t>
            </a:r>
            <a:r>
              <a:rPr lang="en-US" dirty="0" err="1"/>
              <a:t>Hololens</a:t>
            </a:r>
            <a:r>
              <a:rPr lang="en-US" dirty="0"/>
              <a:t> would essentially freeze</a:t>
            </a:r>
          </a:p>
          <a:p>
            <a:r>
              <a:rPr lang="en-US" dirty="0"/>
              <a:t>Until we got a response back from the web.</a:t>
            </a:r>
          </a:p>
          <a:p>
            <a:r>
              <a:rPr lang="en-US" dirty="0"/>
              <a:t>So </a:t>
            </a:r>
            <a:r>
              <a:rPr lang="en-US" dirty="0" err="1"/>
              <a:t>WaitForRequest</a:t>
            </a:r>
            <a:r>
              <a:rPr lang="en-US" dirty="0"/>
              <a:t> is our </a:t>
            </a:r>
            <a:r>
              <a:rPr lang="en-US" dirty="0" err="1"/>
              <a:t>CoRoutine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1777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in the </a:t>
            </a:r>
            <a:r>
              <a:rPr lang="en-US" dirty="0" err="1"/>
              <a:t>WaitForRequest</a:t>
            </a:r>
            <a:r>
              <a:rPr lang="en-US" dirty="0"/>
              <a:t> method,</a:t>
            </a:r>
          </a:p>
          <a:p>
            <a:r>
              <a:rPr lang="en-US" dirty="0"/>
              <a:t>By using the yield keyword on the WWW object,</a:t>
            </a:r>
          </a:p>
          <a:p>
            <a:r>
              <a:rPr lang="en-US" dirty="0"/>
              <a:t>We signal that we don’t want to return</a:t>
            </a:r>
          </a:p>
          <a:p>
            <a:r>
              <a:rPr lang="en-US" dirty="0"/>
              <a:t>to the main method until the response</a:t>
            </a:r>
          </a:p>
          <a:p>
            <a:r>
              <a:rPr lang="en-US" dirty="0"/>
              <a:t>has been downloaded.</a:t>
            </a:r>
          </a:p>
          <a:p>
            <a:r>
              <a:rPr lang="en-US" dirty="0"/>
              <a:t>When we get a response back,</a:t>
            </a:r>
          </a:p>
          <a:p>
            <a:r>
              <a:rPr lang="en-US" dirty="0"/>
              <a:t>We can capture that in the Weather Response class.</a:t>
            </a:r>
          </a:p>
        </p:txBody>
      </p:sp>
    </p:spTree>
    <p:extLst>
      <p:ext uri="{BB962C8B-B14F-4D97-AF65-F5344CB8AC3E}">
        <p14:creationId xmlns:p14="http://schemas.microsoft.com/office/powerpoint/2010/main" val="15542284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do that through the Unity method </a:t>
            </a:r>
            <a:r>
              <a:rPr lang="en-US" dirty="0" err="1"/>
              <a:t>JsonUtility</a:t>
            </a:r>
            <a:r>
              <a:rPr lang="en-US" dirty="0"/>
              <a:t>,</a:t>
            </a:r>
          </a:p>
          <a:p>
            <a:r>
              <a:rPr lang="en-US" dirty="0"/>
              <a:t>Which transforms the text from the web response</a:t>
            </a:r>
          </a:p>
          <a:p>
            <a:r>
              <a:rPr lang="en-US" dirty="0"/>
              <a:t>Into an object.</a:t>
            </a:r>
          </a:p>
          <a:p>
            <a:r>
              <a:rPr lang="en-US" dirty="0"/>
              <a:t>Once we have object, we can drill down into</a:t>
            </a:r>
          </a:p>
          <a:p>
            <a:r>
              <a:rPr lang="en-US" dirty="0"/>
              <a:t>The specific value that we want,</a:t>
            </a:r>
          </a:p>
          <a:p>
            <a:r>
              <a:rPr lang="en-US" dirty="0"/>
              <a:t>In this case the weather description.</a:t>
            </a:r>
          </a:p>
          <a:p>
            <a:r>
              <a:rPr lang="en-US" dirty="0"/>
              <a:t>Then we set the text property of the 3D text</a:t>
            </a:r>
          </a:p>
          <a:p>
            <a:r>
              <a:rPr lang="en-US" dirty="0"/>
              <a:t>To the weather description.</a:t>
            </a:r>
          </a:p>
        </p:txBody>
      </p:sp>
    </p:spTree>
    <p:extLst>
      <p:ext uri="{BB962C8B-B14F-4D97-AF65-F5344CB8AC3E}">
        <p14:creationId xmlns:p14="http://schemas.microsoft.com/office/powerpoint/2010/main" val="32183488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test this out in Unity</a:t>
            </a:r>
          </a:p>
          <a:p>
            <a:r>
              <a:rPr lang="en-US" dirty="0"/>
              <a:t>By clicking the Play button at the top –</a:t>
            </a:r>
          </a:p>
          <a:p>
            <a:endParaRPr lang="en-US" dirty="0"/>
          </a:p>
          <a:p>
            <a:r>
              <a:rPr lang="en-US" dirty="0"/>
              <a:t>This runs the project and displays the output in the game tab.</a:t>
            </a:r>
          </a:p>
          <a:p>
            <a:endParaRPr lang="en-US" dirty="0"/>
          </a:p>
          <a:p>
            <a:r>
              <a:rPr lang="en-US" dirty="0"/>
              <a:t>And here we have the weather returned from the service.</a:t>
            </a:r>
          </a:p>
          <a:p>
            <a:endParaRPr lang="en-US" dirty="0"/>
          </a:p>
          <a:p>
            <a:r>
              <a:rPr lang="en-US" dirty="0"/>
              <a:t>Now that we have the project working,</a:t>
            </a:r>
          </a:p>
          <a:p>
            <a:r>
              <a:rPr lang="en-US" dirty="0"/>
              <a:t>We can build it to run in HoloLens.</a:t>
            </a:r>
          </a:p>
        </p:txBody>
      </p:sp>
    </p:spTree>
    <p:extLst>
      <p:ext uri="{BB962C8B-B14F-4D97-AF65-F5344CB8AC3E}">
        <p14:creationId xmlns:p14="http://schemas.microsoft.com/office/powerpoint/2010/main" val="174715800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do that, we go up to File, and Build Settings…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22370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brings up the Build Settings dialog box.</a:t>
            </a:r>
          </a:p>
          <a:p>
            <a:r>
              <a:rPr lang="en-US" dirty="0"/>
              <a:t>Here we want to select Universal Windows Platform</a:t>
            </a:r>
          </a:p>
          <a:p>
            <a:r>
              <a:rPr lang="en-US" dirty="0"/>
              <a:t>And specify some of the settings on the right hand side –</a:t>
            </a:r>
          </a:p>
          <a:p>
            <a:r>
              <a:rPr lang="en-US" dirty="0"/>
              <a:t>Our target device is </a:t>
            </a:r>
            <a:r>
              <a:rPr lang="en-US" dirty="0" err="1"/>
              <a:t>Hololens</a:t>
            </a:r>
            <a:r>
              <a:rPr lang="en-US" dirty="0"/>
              <a:t>, </a:t>
            </a:r>
          </a:p>
          <a:p>
            <a:r>
              <a:rPr lang="en-US" dirty="0"/>
              <a:t>Build type is direct 3D,</a:t>
            </a:r>
          </a:p>
          <a:p>
            <a:r>
              <a:rPr lang="en-US" dirty="0"/>
              <a:t>We can also specify the SDK version we want to target.</a:t>
            </a:r>
          </a:p>
          <a:p>
            <a:r>
              <a:rPr lang="en-US" dirty="0"/>
              <a:t>The debugging settings allow you</a:t>
            </a:r>
          </a:p>
          <a:p>
            <a:r>
              <a:rPr lang="en-US" dirty="0"/>
              <a:t>To work with Visual Studio when running</a:t>
            </a:r>
          </a:p>
          <a:p>
            <a:r>
              <a:rPr lang="en-US" dirty="0"/>
              <a:t>And debugging the application.</a:t>
            </a:r>
          </a:p>
          <a:p>
            <a:r>
              <a:rPr lang="en-US" dirty="0"/>
              <a:t>We also need to change some player settings,</a:t>
            </a:r>
          </a:p>
          <a:p>
            <a:r>
              <a:rPr lang="en-US" dirty="0"/>
              <a:t>Using the button at the bottom left.</a:t>
            </a:r>
          </a:p>
        </p:txBody>
      </p:sp>
    </p:spTree>
    <p:extLst>
      <p:ext uri="{BB962C8B-B14F-4D97-AF65-F5344CB8AC3E}">
        <p14:creationId xmlns:p14="http://schemas.microsoft.com/office/powerpoint/2010/main" val="34584053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brings up the player settings </a:t>
            </a:r>
          </a:p>
          <a:p>
            <a:r>
              <a:rPr lang="en-US" dirty="0"/>
              <a:t>In the inspector tab. </a:t>
            </a:r>
          </a:p>
          <a:p>
            <a:r>
              <a:rPr lang="en-US" dirty="0"/>
              <a:t>Here you can set player settings for </a:t>
            </a:r>
          </a:p>
          <a:p>
            <a:r>
              <a:rPr lang="en-US" dirty="0"/>
              <a:t>A particular platform – here</a:t>
            </a:r>
          </a:p>
          <a:p>
            <a:r>
              <a:rPr lang="en-US" dirty="0"/>
              <a:t>It’s Universal Windows Platform</a:t>
            </a:r>
          </a:p>
          <a:p>
            <a:r>
              <a:rPr lang="en-US" dirty="0"/>
              <a:t>On the bottom right you’ll want to enable</a:t>
            </a:r>
          </a:p>
          <a:p>
            <a:r>
              <a:rPr lang="en-US" dirty="0"/>
              <a:t>Virtual Reality Support,</a:t>
            </a:r>
          </a:p>
          <a:p>
            <a:r>
              <a:rPr lang="en-US" dirty="0"/>
              <a:t>And select the Windows Holographic SDK.</a:t>
            </a:r>
          </a:p>
          <a:p>
            <a:r>
              <a:rPr lang="en-US" dirty="0"/>
              <a:t>This allows the </a:t>
            </a:r>
            <a:r>
              <a:rPr lang="en-US" dirty="0" err="1"/>
              <a:t>Hololens</a:t>
            </a:r>
            <a:r>
              <a:rPr lang="en-US" dirty="0"/>
              <a:t> to account</a:t>
            </a:r>
          </a:p>
          <a:p>
            <a:r>
              <a:rPr lang="en-US" dirty="0"/>
              <a:t>For head and spatial tracking in the application.  </a:t>
            </a:r>
          </a:p>
        </p:txBody>
      </p:sp>
    </p:spTree>
    <p:extLst>
      <p:ext uri="{BB962C8B-B14F-4D97-AF65-F5344CB8AC3E}">
        <p14:creationId xmlns:p14="http://schemas.microsoft.com/office/powerpoint/2010/main" val="20296591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click on Build,</a:t>
            </a:r>
          </a:p>
          <a:p>
            <a:r>
              <a:rPr lang="en-US" dirty="0"/>
              <a:t>Unity brings up the folder view for the project,</a:t>
            </a:r>
          </a:p>
          <a:p>
            <a:r>
              <a:rPr lang="en-US" dirty="0"/>
              <a:t>And prompts you for a folder to build into.</a:t>
            </a:r>
          </a:p>
          <a:p>
            <a:r>
              <a:rPr lang="en-US" dirty="0"/>
              <a:t>The App folder is selected by default,</a:t>
            </a:r>
          </a:p>
          <a:p>
            <a:r>
              <a:rPr lang="en-US" dirty="0"/>
              <a:t>So we will go ahead and build into that.</a:t>
            </a:r>
          </a:p>
        </p:txBody>
      </p:sp>
    </p:spTree>
    <p:extLst>
      <p:ext uri="{BB962C8B-B14F-4D97-AF65-F5344CB8AC3E}">
        <p14:creationId xmlns:p14="http://schemas.microsoft.com/office/powerpoint/2010/main" val="8821043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Unity goes through the build process….</a:t>
            </a:r>
          </a:p>
        </p:txBody>
      </p:sp>
    </p:spTree>
    <p:extLst>
      <p:ext uri="{BB962C8B-B14F-4D97-AF65-F5344CB8AC3E}">
        <p14:creationId xmlns:p14="http://schemas.microsoft.com/office/powerpoint/2010/main" val="29953658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it displays the project in Windows explorer.</a:t>
            </a:r>
          </a:p>
          <a:p>
            <a:r>
              <a:rPr lang="en-US" dirty="0"/>
              <a:t>So we can drill down into that folder…</a:t>
            </a:r>
          </a:p>
        </p:txBody>
      </p:sp>
    </p:spTree>
    <p:extLst>
      <p:ext uri="{BB962C8B-B14F-4D97-AF65-F5344CB8AC3E}">
        <p14:creationId xmlns:p14="http://schemas.microsoft.com/office/powerpoint/2010/main" val="2967883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Microsoft HoloLens, which I have right here.</a:t>
            </a:r>
          </a:p>
          <a:p>
            <a:r>
              <a:rPr lang="en-US" dirty="0"/>
              <a:t>[How many of you have seen this or are familiar with what it does? Used it?]</a:t>
            </a:r>
          </a:p>
          <a:p>
            <a:r>
              <a:rPr lang="en-US" dirty="0"/>
              <a:t>And what this device does is allow the wearer to view</a:t>
            </a:r>
          </a:p>
          <a:p>
            <a:r>
              <a:rPr lang="en-US" dirty="0"/>
              <a:t>3D projections,</a:t>
            </a:r>
          </a:p>
          <a:p>
            <a:r>
              <a:rPr lang="en-US" dirty="0"/>
              <a:t>Within the context of the world around them.</a:t>
            </a:r>
          </a:p>
          <a:p>
            <a:r>
              <a:rPr lang="en-US" dirty="0"/>
              <a:t>I’ll show you that in a minute here, but</a:t>
            </a:r>
          </a:p>
          <a:p>
            <a:r>
              <a:rPr lang="en-US" dirty="0"/>
              <a:t>Here’s an example of what that kind of looks like….</a:t>
            </a:r>
          </a:p>
          <a:p>
            <a:endParaRPr lang="en-US" dirty="0"/>
          </a:p>
          <a:p>
            <a:r>
              <a:rPr lang="en-US" dirty="0"/>
              <a:t>--------</a:t>
            </a:r>
          </a:p>
          <a:p>
            <a:r>
              <a:rPr lang="en-US" dirty="0"/>
              <a:t>https://www.pcworld.com/article/2917379/my-hololens-acid-trip-was-fascinating-but-left-a-funny-taste-in-my-mouth.html</a:t>
            </a:r>
          </a:p>
          <a:p>
            <a:r>
              <a:rPr lang="en-US" dirty="0"/>
              <a:t>https://images.techhive.com/images/article/2015/05/hololen_hardware-100582804-orig.jpg</a:t>
            </a:r>
          </a:p>
        </p:txBody>
      </p:sp>
    </p:spTree>
    <p:extLst>
      <p:ext uri="{BB962C8B-B14F-4D97-AF65-F5344CB8AC3E}">
        <p14:creationId xmlns:p14="http://schemas.microsoft.com/office/powerpoint/2010/main" val="394176044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get a view of the Visual Studio solution</a:t>
            </a:r>
          </a:p>
          <a:p>
            <a:r>
              <a:rPr lang="en-US" dirty="0"/>
              <a:t>Generated by Unity.</a:t>
            </a:r>
          </a:p>
          <a:p>
            <a:r>
              <a:rPr lang="en-US" dirty="0"/>
              <a:t>Lets open that solution…</a:t>
            </a:r>
          </a:p>
        </p:txBody>
      </p:sp>
    </p:spTree>
    <p:extLst>
      <p:ext uri="{BB962C8B-B14F-4D97-AF65-F5344CB8AC3E}">
        <p14:creationId xmlns:p14="http://schemas.microsoft.com/office/powerpoint/2010/main" val="369657620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solution explorer view, you can get an idea</a:t>
            </a:r>
          </a:p>
          <a:p>
            <a:r>
              <a:rPr lang="en-US" dirty="0"/>
              <a:t>Of what the built app looks like –</a:t>
            </a:r>
          </a:p>
          <a:p>
            <a:r>
              <a:rPr lang="en-US" dirty="0"/>
              <a:t>There’s one project with our source code,</a:t>
            </a:r>
          </a:p>
          <a:p>
            <a:r>
              <a:rPr lang="en-US" dirty="0"/>
              <a:t>Another project with code references,</a:t>
            </a:r>
          </a:p>
          <a:p>
            <a:r>
              <a:rPr lang="en-US" dirty="0"/>
              <a:t>And the startup project which is what actually</a:t>
            </a:r>
          </a:p>
          <a:p>
            <a:r>
              <a:rPr lang="en-US" dirty="0"/>
              <a:t>Gets run on the device.</a:t>
            </a:r>
          </a:p>
        </p:txBody>
      </p:sp>
    </p:spTree>
    <p:extLst>
      <p:ext uri="{BB962C8B-B14F-4D97-AF65-F5344CB8AC3E}">
        <p14:creationId xmlns:p14="http://schemas.microsoft.com/office/powerpoint/2010/main" val="12922094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to run this on the emulator,</a:t>
            </a:r>
          </a:p>
          <a:p>
            <a:r>
              <a:rPr lang="en-US" dirty="0"/>
              <a:t>We need to make sure that it’s set to</a:t>
            </a:r>
          </a:p>
          <a:p>
            <a:r>
              <a:rPr lang="en-US" dirty="0"/>
              <a:t>Release configuration for x86,</a:t>
            </a:r>
          </a:p>
          <a:p>
            <a:r>
              <a:rPr lang="en-US" dirty="0"/>
              <a:t>and change Our target</a:t>
            </a:r>
          </a:p>
          <a:p>
            <a:r>
              <a:rPr lang="en-US" dirty="0"/>
              <a:t>to the HoloLens Emulator,</a:t>
            </a:r>
          </a:p>
          <a:p>
            <a:r>
              <a:rPr lang="en-US" dirty="0"/>
              <a:t>Which is in the drop down list there </a:t>
            </a:r>
            <a:r>
              <a:rPr lang="en-US"/>
              <a:t>at the top.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6651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while the app is deploying to the emulator,</a:t>
            </a:r>
          </a:p>
          <a:p>
            <a:r>
              <a:rPr lang="en-US" dirty="0"/>
              <a:t>The main menu appears –</a:t>
            </a:r>
          </a:p>
          <a:p>
            <a:r>
              <a:rPr lang="en-US" dirty="0"/>
              <a:t>This is how you interact with the </a:t>
            </a:r>
            <a:r>
              <a:rPr lang="en-US" dirty="0" err="1"/>
              <a:t>hololens</a:t>
            </a:r>
            <a:r>
              <a:rPr lang="en-US" dirty="0"/>
              <a:t> interface,</a:t>
            </a:r>
          </a:p>
          <a:p>
            <a:r>
              <a:rPr lang="en-US" dirty="0"/>
              <a:t>Using gestures or voice commands</a:t>
            </a:r>
          </a:p>
          <a:p>
            <a:r>
              <a:rPr lang="en-US" dirty="0"/>
              <a:t>To select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34433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have the splash screen of the app –</a:t>
            </a:r>
          </a:p>
          <a:p>
            <a:r>
              <a:rPr lang="en-US" dirty="0"/>
              <a:t>The free, personal edition of Unity adds this splash screen</a:t>
            </a:r>
          </a:p>
          <a:p>
            <a:r>
              <a:rPr lang="en-US" dirty="0"/>
              <a:t>To every app that’s built.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45430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 our app launches,</a:t>
            </a:r>
          </a:p>
          <a:p>
            <a:r>
              <a:rPr lang="en-US" dirty="0"/>
              <a:t>Goes out to openweather.org,</a:t>
            </a:r>
          </a:p>
          <a:p>
            <a:r>
              <a:rPr lang="en-US" dirty="0"/>
              <a:t>Grabs the current weather, and displays it</a:t>
            </a:r>
          </a:p>
          <a:p>
            <a:r>
              <a:rPr lang="en-US" dirty="0"/>
              <a:t>In the </a:t>
            </a:r>
            <a:r>
              <a:rPr lang="en-US" dirty="0" err="1"/>
              <a:t>hololens</a:t>
            </a:r>
            <a:r>
              <a:rPr lang="en-US" dirty="0"/>
              <a:t> emulator,</a:t>
            </a:r>
          </a:p>
          <a:p>
            <a:r>
              <a:rPr lang="en-US" dirty="0"/>
              <a:t>Just like it does in the </a:t>
            </a:r>
            <a:r>
              <a:rPr lang="en-US" dirty="0" err="1"/>
              <a:t>hololens</a:t>
            </a:r>
            <a:r>
              <a:rPr lang="en-US" dirty="0"/>
              <a:t> itself.</a:t>
            </a:r>
          </a:p>
        </p:txBody>
      </p:sp>
    </p:spTree>
    <p:extLst>
      <p:ext uri="{BB962C8B-B14F-4D97-AF65-F5344CB8AC3E}">
        <p14:creationId xmlns:p14="http://schemas.microsoft.com/office/powerpoint/2010/main" val="132150836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Ok, so one more thing I’d like to discuss,</a:t>
            </a:r>
          </a:p>
          <a:p>
            <a:r>
              <a:rPr lang="en-US" dirty="0"/>
              <a:t>And that’s version control.</a:t>
            </a:r>
          </a:p>
          <a:p>
            <a:r>
              <a:rPr lang="en-US" dirty="0"/>
              <a:t>One nice thing about a Unity project </a:t>
            </a:r>
          </a:p>
          <a:p>
            <a:r>
              <a:rPr lang="en-US" dirty="0"/>
              <a:t>Is you don’t have to store a lot</a:t>
            </a:r>
          </a:p>
          <a:p>
            <a:r>
              <a:rPr lang="en-US" dirty="0"/>
              <a:t>Of files in version control.</a:t>
            </a:r>
          </a:p>
          <a:p>
            <a:r>
              <a:rPr lang="en-US" dirty="0"/>
              <a:t>First thing to get is an ignore list --</a:t>
            </a:r>
          </a:p>
          <a:p>
            <a:r>
              <a:rPr lang="en-US" dirty="0"/>
              <a:t>Here’s an example of a Unity ignore file</a:t>
            </a:r>
          </a:p>
          <a:p>
            <a:r>
              <a:rPr lang="en-US" dirty="0"/>
              <a:t>From GitHub.</a:t>
            </a:r>
          </a:p>
          <a:p>
            <a:r>
              <a:rPr lang="en-US" dirty="0"/>
              <a:t>This contains all the files, folders, and patterns</a:t>
            </a:r>
          </a:p>
          <a:p>
            <a:r>
              <a:rPr lang="en-US" dirty="0"/>
              <a:t>You don’t need to keep in version control.</a:t>
            </a:r>
          </a:p>
          <a:p>
            <a:r>
              <a:rPr lang="en-US" dirty="0"/>
              <a:t>You can just google Unity Ignore and that will bring up</a:t>
            </a:r>
          </a:p>
          <a:p>
            <a:r>
              <a:rPr lang="en-US" dirty="0"/>
              <a:t>A lot of other examples.</a:t>
            </a:r>
          </a:p>
        </p:txBody>
      </p:sp>
    </p:spTree>
    <p:extLst>
      <p:ext uri="{BB962C8B-B14F-4D97-AF65-F5344CB8AC3E}">
        <p14:creationId xmlns:p14="http://schemas.microsoft.com/office/powerpoint/2010/main" val="175452006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a look at the directory structure,</a:t>
            </a:r>
          </a:p>
          <a:p>
            <a:r>
              <a:rPr lang="en-US" dirty="0"/>
              <a:t>There are very few folders we need to preserve.</a:t>
            </a:r>
          </a:p>
          <a:p>
            <a:endParaRPr lang="en-US" dirty="0"/>
          </a:p>
          <a:p>
            <a:r>
              <a:rPr lang="en-US" dirty="0"/>
              <a:t>One is the Assets folder – as you can see on the right,</a:t>
            </a:r>
          </a:p>
          <a:p>
            <a:r>
              <a:rPr lang="en-US" dirty="0"/>
              <a:t>This contains our scene and the scripts we used.</a:t>
            </a:r>
          </a:p>
        </p:txBody>
      </p:sp>
    </p:spTree>
    <p:extLst>
      <p:ext uri="{BB962C8B-B14F-4D97-AF65-F5344CB8AC3E}">
        <p14:creationId xmlns:p14="http://schemas.microsoft.com/office/powerpoint/2010/main" val="149092558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is the project settings folder –</a:t>
            </a:r>
          </a:p>
          <a:p>
            <a:r>
              <a:rPr lang="en-US" dirty="0"/>
              <a:t>This contains our project version file,</a:t>
            </a:r>
          </a:p>
          <a:p>
            <a:r>
              <a:rPr lang="en-US" dirty="0"/>
              <a:t>As well as the asset files we use in the project,</a:t>
            </a:r>
          </a:p>
          <a:p>
            <a:r>
              <a:rPr lang="en-US" dirty="0"/>
              <a:t>Which store project-specific settings.</a:t>
            </a:r>
          </a:p>
          <a:p>
            <a:r>
              <a:rPr lang="en-US" dirty="0"/>
              <a:t>And that’s it.</a:t>
            </a:r>
          </a:p>
          <a:p>
            <a:endParaRPr lang="en-US" dirty="0"/>
          </a:p>
          <a:p>
            <a:r>
              <a:rPr lang="en-US" dirty="0"/>
              <a:t>Everything else gets regenerated by Unity.</a:t>
            </a:r>
          </a:p>
        </p:txBody>
      </p:sp>
    </p:spTree>
    <p:extLst>
      <p:ext uri="{BB962C8B-B14F-4D97-AF65-F5344CB8AC3E}">
        <p14:creationId xmlns:p14="http://schemas.microsoft.com/office/powerpoint/2010/main" val="25382880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224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pic" idx="13"/>
          </p:nvPr>
        </p:nvSpPr>
        <p:spPr>
          <a:xfrm flipH="1">
            <a:off x="4050" y="4252"/>
            <a:ext cx="24375982" cy="1373316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962915" y="8220274"/>
            <a:ext cx="10038454" cy="1926541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5100">
                <a:solidFill>
                  <a:srgbClr val="6ABE27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SECONDARY TITLE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921155" y="5534546"/>
            <a:ext cx="11114118" cy="2875562"/>
          </a:xfrm>
          <a:prstGeom prst="rect">
            <a:avLst/>
          </a:prstGeom>
        </p:spPr>
        <p:txBody>
          <a:bodyPr lIns="38100" tIns="38100" rIns="38100" bIns="38100" anchor="b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101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PRIMARY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6773333" y="3810000"/>
            <a:ext cx="4470400" cy="26416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1219200" y="3810000"/>
            <a:ext cx="4470400" cy="26416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12327467" y="3810000"/>
            <a:ext cx="4470400" cy="26416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17881600" y="3810000"/>
            <a:ext cx="4470400" cy="26416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6705600" y="8077200"/>
            <a:ext cx="4470400" cy="26416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219200" y="8077200"/>
            <a:ext cx="4470400" cy="26416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12395200" y="8077200"/>
            <a:ext cx="4470400" cy="26416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17881600" y="8077200"/>
            <a:ext cx="4470400" cy="26416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021446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2192000" y="4013200"/>
            <a:ext cx="5080000" cy="40752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12192000" y="8280400"/>
            <a:ext cx="5080000" cy="40752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1219200" y="4013200"/>
            <a:ext cx="5080000" cy="40752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1219200" y="8280400"/>
            <a:ext cx="5080000" cy="40752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89985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9468800" y="42164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12659200" y="42164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15910400" y="42164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11033600" y="67972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14284800" y="67972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19161600" y="42164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17596800" y="68580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2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9446400" y="94388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12659200" y="94388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15910400" y="94388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5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19364800" y="94388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404960"/>
      </p:ext>
    </p:extLst>
  </p:cSld>
  <p:clrMapOvr>
    <a:masterClrMapping/>
  </p:clrMapOvr>
  <p:transition spd="slow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5811200" y="39316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9001600" y="39316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12252800" y="39316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7376000" y="65124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10627200" y="65124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15504000" y="39316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13939200" y="65732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2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5788800" y="91540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9001600" y="91540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12252800" y="91540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55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15707200" y="9154000"/>
            <a:ext cx="2784000" cy="278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4466"/>
      </p:ext>
    </p:extLst>
  </p:cSld>
  <p:clrMapOvr>
    <a:masterClrMapping/>
  </p:clrMapOvr>
  <p:transition spd="slow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24384000" cy="8280400"/>
          </a:xfrm>
          <a:prstGeom prst="rect">
            <a:avLst/>
          </a:prstGeom>
          <a:solidFill>
            <a:srgbClr val="1188C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/>
          </a:p>
        </p:txBody>
      </p:sp>
      <p:sp>
        <p:nvSpPr>
          <p:cNvPr id="9" name="Text Placeholder 7"/>
          <p:cNvSpPr txBox="1">
            <a:spLocks/>
          </p:cNvSpPr>
          <p:nvPr userDrawn="1"/>
        </p:nvSpPr>
        <p:spPr>
          <a:xfrm>
            <a:off x="3" y="0"/>
            <a:ext cx="1219200" cy="2590800"/>
          </a:xfrm>
          <a:prstGeom prst="rect">
            <a:avLst/>
          </a:prstGeom>
          <a:solidFill>
            <a:srgbClr val="11E3FC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133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000" y="1981201"/>
            <a:ext cx="20726400" cy="2940051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5232401"/>
            <a:ext cx="18897600" cy="1771651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998003091"/>
      </p:ext>
    </p:extLst>
  </p:cSld>
  <p:clrMapOvr>
    <a:masterClrMapping/>
  </p:clrMapOvr>
  <p:transition spd="slow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24384000" cy="8280400"/>
          </a:xfrm>
          <a:prstGeom prst="rect">
            <a:avLst/>
          </a:prstGeom>
          <a:solidFill>
            <a:srgbClr val="F47D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/>
          </a:p>
        </p:txBody>
      </p:sp>
      <p:sp>
        <p:nvSpPr>
          <p:cNvPr id="5" name="Text Placeholder 7"/>
          <p:cNvSpPr txBox="1">
            <a:spLocks/>
          </p:cNvSpPr>
          <p:nvPr userDrawn="1"/>
        </p:nvSpPr>
        <p:spPr>
          <a:xfrm>
            <a:off x="3" y="0"/>
            <a:ext cx="1219200" cy="2590800"/>
          </a:xfrm>
          <a:prstGeom prst="rect">
            <a:avLst/>
          </a:prstGeom>
          <a:solidFill>
            <a:srgbClr val="11E3FC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133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2032000" y="1981201"/>
            <a:ext cx="20726400" cy="2940051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2032000" y="5232401"/>
            <a:ext cx="18897600" cy="1771651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65246166"/>
      </p:ext>
    </p:extLst>
  </p:cSld>
  <p:clrMapOvr>
    <a:masterClrMapping/>
  </p:clrMapOvr>
  <p:transition spd="slow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4013202"/>
            <a:ext cx="9144000" cy="822113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667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9956800" y="5456763"/>
            <a:ext cx="5672667" cy="221403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133" b="0" i="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/>
            </a:lvl2pPr>
            <a:lvl3pPr marL="2438430" indent="0">
              <a:buFontTx/>
              <a:buNone/>
              <a:defRPr sz="3200"/>
            </a:lvl3pPr>
            <a:lvl4pPr marL="3657646" indent="0">
              <a:buFontTx/>
              <a:buNone/>
              <a:defRPr sz="3200"/>
            </a:lvl4pPr>
            <a:lvl5pPr marL="4876861" indent="0">
              <a:buFontTx/>
              <a:buNone/>
              <a:defRPr sz="3200"/>
            </a:lvl5pPr>
          </a:lstStyle>
          <a:p>
            <a:pPr lvl="0"/>
            <a:endParaRPr lang="en-JM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17085733" y="5435595"/>
            <a:ext cx="5672667" cy="221403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133" b="0" i="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/>
            </a:lvl2pPr>
            <a:lvl3pPr marL="2438430" indent="0">
              <a:buFontTx/>
              <a:buNone/>
              <a:defRPr sz="3200"/>
            </a:lvl3pPr>
            <a:lvl4pPr marL="3657646" indent="0">
              <a:buFontTx/>
              <a:buNone/>
              <a:defRPr sz="3200"/>
            </a:lvl4pPr>
            <a:lvl5pPr marL="4876861" indent="0">
              <a:buFontTx/>
              <a:buNone/>
              <a:defRPr sz="3200"/>
            </a:lvl5pPr>
          </a:lstStyle>
          <a:p>
            <a:pPr lvl="0"/>
            <a:endParaRPr lang="en-JM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9965267" y="9690469"/>
            <a:ext cx="5672667" cy="221403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133" b="0" i="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/>
            </a:lvl2pPr>
            <a:lvl3pPr marL="2438430" indent="0">
              <a:buFontTx/>
              <a:buNone/>
              <a:defRPr sz="3200"/>
            </a:lvl3pPr>
            <a:lvl4pPr marL="3657646" indent="0">
              <a:buFontTx/>
              <a:buNone/>
              <a:defRPr sz="3200"/>
            </a:lvl4pPr>
            <a:lvl5pPr marL="4876861" indent="0">
              <a:buFontTx/>
              <a:buNone/>
              <a:defRPr sz="3200"/>
            </a:lvl5pPr>
          </a:lstStyle>
          <a:p>
            <a:pPr lvl="0"/>
            <a:endParaRPr lang="en-JM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17094200" y="9669301"/>
            <a:ext cx="5672667" cy="221403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133" b="0" i="0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/>
            </a:lvl2pPr>
            <a:lvl3pPr marL="2438430" indent="0">
              <a:buFontTx/>
              <a:buNone/>
              <a:defRPr sz="3200"/>
            </a:lvl3pPr>
            <a:lvl4pPr marL="3657646" indent="0">
              <a:buFontTx/>
              <a:buNone/>
              <a:defRPr sz="3200"/>
            </a:lvl4pPr>
            <a:lvl5pPr marL="4876861" indent="0">
              <a:buFontTx/>
              <a:buNone/>
              <a:defRPr sz="3200"/>
            </a:lvl5pPr>
          </a:lstStyle>
          <a:p>
            <a:pPr lvl="0"/>
            <a:endParaRPr lang="en-JM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10972800" y="4461929"/>
            <a:ext cx="4267200" cy="8216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18084800" y="4461929"/>
            <a:ext cx="4267200" cy="8216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10972800" y="8686801"/>
            <a:ext cx="4267200" cy="8216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18084800" y="8686801"/>
            <a:ext cx="4267200" cy="82164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18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573956"/>
      </p:ext>
    </p:extLst>
  </p:cSld>
  <p:clrMapOvr>
    <a:masterClrMapping/>
  </p:clrMapOvr>
  <p:transition spd="slow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12192000" y="4826000"/>
            <a:ext cx="5689600" cy="8940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0" y="4826000"/>
            <a:ext cx="5689600" cy="894080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16006"/>
      </p:ext>
    </p:extLst>
  </p:cSld>
  <p:clrMapOvr>
    <a:masterClrMapping/>
  </p:clrMapOvr>
  <p:transition spd="slow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12192001" y="4563408"/>
            <a:ext cx="7785864" cy="812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3657646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4876861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70"/>
          </p:nvPr>
        </p:nvSpPr>
        <p:spPr>
          <a:xfrm>
            <a:off x="2641600" y="10718800"/>
            <a:ext cx="6230773" cy="812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3657646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4876861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10857116" y="5740400"/>
            <a:ext cx="10885283" cy="2336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657646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876861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3251200" y="5029200"/>
            <a:ext cx="5096256" cy="5096256"/>
          </a:xfrm>
          <a:prstGeom prst="ellipse">
            <a:avLst/>
          </a:prstGeom>
          <a:ln w="76200" cap="sq">
            <a:noFill/>
            <a:miter lim="800000"/>
          </a:ln>
          <a:effectLst>
            <a:innerShdw blurRad="114300">
              <a:schemeClr val="bg1">
                <a:lumMod val="50000"/>
              </a:schemeClr>
            </a:innerShdw>
          </a:effectLst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48980"/>
      </p:ext>
    </p:extLst>
  </p:cSld>
  <p:clrMapOvr>
    <a:masterClrMapping/>
  </p:clrMapOvr>
  <p:transition spd="slow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6992000" y="4826000"/>
            <a:ext cx="3168000" cy="316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0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10386400" y="4826000"/>
            <a:ext cx="3168000" cy="316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13780800" y="4826000"/>
            <a:ext cx="3168000" cy="316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6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8700800" y="7670800"/>
            <a:ext cx="3168000" cy="316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7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12155200" y="7670800"/>
            <a:ext cx="3168000" cy="316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9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17152000" y="4826000"/>
            <a:ext cx="3168000" cy="316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20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15406400" y="7670800"/>
            <a:ext cx="3168000" cy="3168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oboto Light"/>
                <a:ea typeface="Calibri"/>
                <a:cs typeface="Roboto Light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60467"/>
      </p:ext>
    </p:extLst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13"/>
          </p:nvPr>
        </p:nvSpPr>
        <p:spPr>
          <a:xfrm flipH="1">
            <a:off x="3967" y="4252"/>
            <a:ext cx="24376147" cy="13733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15229605" y="-11860"/>
            <a:ext cx="15139515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ABE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3" name="Group 33"/>
          <p:cNvGrpSpPr/>
          <p:nvPr/>
        </p:nvGrpSpPr>
        <p:grpSpPr>
          <a:xfrm>
            <a:off x="11098677" y="-743"/>
            <a:ext cx="17332188" cy="13817280"/>
            <a:chOff x="0" y="0"/>
            <a:chExt cx="17332186" cy="13817279"/>
          </a:xfrm>
        </p:grpSpPr>
        <p:sp>
          <p:nvSpPr>
            <p:cNvPr id="31" name="Shape 31"/>
            <p:cNvSpPr/>
            <p:nvPr/>
          </p:nvSpPr>
          <p:spPr>
            <a:xfrm>
              <a:off x="4070173" y="7276093"/>
              <a:ext cx="13262015" cy="6530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21525"/>
                  </a:moveTo>
                  <a:lnTo>
                    <a:pt x="10415" y="320"/>
                  </a:lnTo>
                  <a:cubicBezTo>
                    <a:pt x="10518" y="84"/>
                    <a:pt x="10673" y="-33"/>
                    <a:pt x="10828" y="9"/>
                  </a:cubicBezTo>
                  <a:cubicBezTo>
                    <a:pt x="10933" y="37"/>
                    <a:pt x="11031" y="139"/>
                    <a:pt x="11103" y="296"/>
                  </a:cubicBezTo>
                  <a:lnTo>
                    <a:pt x="21600" y="21567"/>
                  </a:lnTo>
                  <a:lnTo>
                    <a:pt x="0" y="21525"/>
                  </a:lnTo>
                  <a:close/>
                </a:path>
              </a:pathLst>
            </a:custGeom>
            <a:solidFill>
              <a:srgbClr val="008BC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0" y="0"/>
              <a:ext cx="10360664" cy="1381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9" y="0"/>
                  </a:moveTo>
                  <a:lnTo>
                    <a:pt x="7396" y="0"/>
                  </a:lnTo>
                  <a:lnTo>
                    <a:pt x="21476" y="10546"/>
                  </a:lnTo>
                  <a:cubicBezTo>
                    <a:pt x="21557" y="10619"/>
                    <a:pt x="21600" y="10711"/>
                    <a:pt x="21598" y="10806"/>
                  </a:cubicBezTo>
                  <a:cubicBezTo>
                    <a:pt x="21596" y="10908"/>
                    <a:pt x="21542" y="11006"/>
                    <a:pt x="21446" y="11079"/>
                  </a:cubicBezTo>
                  <a:lnTo>
                    <a:pt x="7413" y="21600"/>
                  </a:lnTo>
                  <a:lnTo>
                    <a:pt x="0" y="2160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02B5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>
            <a:off x="-1642449" y="-18446"/>
            <a:ext cx="12860274" cy="13752892"/>
          </a:xfrm>
          <a:prstGeom prst="rect">
            <a:avLst/>
          </a:prstGeom>
          <a:solidFill>
            <a:srgbClr val="102B5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194D7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ABE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4"/>
          </p:nvPr>
        </p:nvSpPr>
        <p:spPr>
          <a:xfrm>
            <a:off x="962915" y="8220274"/>
            <a:ext cx="10038454" cy="1926541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5100">
                <a:solidFill>
                  <a:srgbClr val="6ABE27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SECONDARY TITLE</a:t>
            </a:r>
          </a:p>
        </p:txBody>
      </p:sp>
      <p:pic>
        <p:nvPicPr>
          <p:cNvPr id="37" name="cardinal-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265" y="11331700"/>
            <a:ext cx="3108869" cy="87556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body" sz="quarter" idx="15"/>
          </p:nvPr>
        </p:nvSpPr>
        <p:spPr>
          <a:xfrm>
            <a:off x="921155" y="5534546"/>
            <a:ext cx="14958183" cy="2875562"/>
          </a:xfrm>
          <a:prstGeom prst="rect">
            <a:avLst/>
          </a:prstGeom>
        </p:spPr>
        <p:txBody>
          <a:bodyPr lIns="38100" tIns="38100" rIns="38100" bIns="38100" anchor="b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101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PRIMARY TITLE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3606804"/>
            <a:ext cx="21336000" cy="8127997"/>
          </a:xfrm>
        </p:spPr>
        <p:txBody>
          <a:bodyPr>
            <a:normAutofit/>
          </a:bodyPr>
          <a:lstStyle>
            <a:lvl1pPr>
              <a:defRPr sz="3200">
                <a:solidFill>
                  <a:srgbClr val="B4B4B4"/>
                </a:solidFill>
              </a:defRPr>
            </a:lvl1pPr>
            <a:lvl2pPr>
              <a:defRPr sz="2933">
                <a:solidFill>
                  <a:srgbClr val="B4B4B4"/>
                </a:solidFill>
              </a:defRPr>
            </a:lvl2pPr>
            <a:lvl3pPr>
              <a:defRPr sz="2800">
                <a:solidFill>
                  <a:srgbClr val="B4B4B4"/>
                </a:solidFill>
              </a:defRPr>
            </a:lvl3pPr>
            <a:lvl4pPr>
              <a:defRPr sz="2667">
                <a:solidFill>
                  <a:srgbClr val="B4B4B4"/>
                </a:solidFill>
              </a:defRPr>
            </a:lvl4pPr>
            <a:lvl5pPr>
              <a:defRPr sz="2667">
                <a:solidFill>
                  <a:srgbClr val="B4B4B4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oboto Light"/>
                <a:ea typeface="Calibri"/>
                <a:cs typeface="Roboto Light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26558"/>
      </p:ext>
    </p:extLst>
  </p:cSld>
  <p:clrMapOvr>
    <a:masterClrMapping/>
  </p:clrMapOvr>
  <p:transition spd="slow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1625600" y="5689600"/>
            <a:ext cx="6299200" cy="6045200"/>
          </a:xfrm>
        </p:spPr>
        <p:txBody>
          <a:bodyPr>
            <a:normAutofit/>
          </a:bodyPr>
          <a:lstStyle>
            <a:lvl1pPr algn="ctr">
              <a:buNone/>
              <a:defRPr sz="2133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9144000" y="5689600"/>
            <a:ext cx="6299200" cy="6045200"/>
          </a:xfrm>
        </p:spPr>
        <p:txBody>
          <a:bodyPr>
            <a:normAutofit/>
          </a:bodyPr>
          <a:lstStyle>
            <a:lvl1pPr algn="ctr">
              <a:buNone/>
              <a:defRPr sz="2133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16865600" y="5689600"/>
            <a:ext cx="6299200" cy="6045200"/>
          </a:xfrm>
        </p:spPr>
        <p:txBody>
          <a:bodyPr>
            <a:normAutofit/>
          </a:bodyPr>
          <a:lstStyle>
            <a:lvl1pPr algn="ctr">
              <a:buNone/>
              <a:defRPr sz="2133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25588"/>
      </p:ext>
    </p:extLst>
  </p:cSld>
  <p:clrMapOvr>
    <a:masterClrMapping/>
  </p:clrMapOvr>
  <p:transition spd="slow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4257040"/>
            <a:ext cx="6071616" cy="6461760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6096000" y="4257040"/>
            <a:ext cx="6071616" cy="6461760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12192000" y="4254501"/>
            <a:ext cx="6071616" cy="6461760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18288000" y="4254501"/>
            <a:ext cx="6096000" cy="6461760"/>
          </a:xfrm>
        </p:spPr>
        <p:txBody>
          <a:bodyPr>
            <a:normAutofit/>
          </a:bodyPr>
          <a:lstStyle>
            <a:lvl1pPr>
              <a:defRPr sz="2933"/>
            </a:lvl1pPr>
          </a:lstStyle>
          <a:p>
            <a:endParaRPr lang="en-JM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86320"/>
      </p:ext>
    </p:extLst>
  </p:cSld>
  <p:clrMapOvr>
    <a:masterClrMapping/>
  </p:clrMapOvr>
  <p:transition spd="slow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1422400" y="5029200"/>
            <a:ext cx="4072128" cy="407212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6705600" y="5029200"/>
            <a:ext cx="4072128" cy="407212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6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11785600" y="5134864"/>
            <a:ext cx="4072128" cy="407212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7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16857472" y="5114544"/>
            <a:ext cx="4072128" cy="407212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733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defRPr>
            </a:lvl1pPr>
          </a:lstStyle>
          <a:p>
            <a:endParaRPr lang="en-JM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6502400" y="9702800"/>
            <a:ext cx="4470400" cy="812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933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3657646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4876861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11785600" y="9702800"/>
            <a:ext cx="4470400" cy="812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933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3657646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4876861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16662400" y="9702800"/>
            <a:ext cx="4470400" cy="812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933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3657646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4876861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1219200" y="9702800"/>
            <a:ext cx="4470400" cy="812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933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3657646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4876861" indent="0">
              <a:buFontTx/>
              <a:buNone/>
              <a:defRPr sz="2933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6502400" y="10312400"/>
            <a:ext cx="4470400" cy="1422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657646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876861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11785600" y="10312400"/>
            <a:ext cx="4470400" cy="1422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657646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876861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16662400" y="10312400"/>
            <a:ext cx="4470400" cy="1422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657646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876861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1219200" y="10312400"/>
            <a:ext cx="4470400" cy="1422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657646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876861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/>
          </a:p>
        </p:txBody>
      </p:sp>
      <p:sp>
        <p:nvSpPr>
          <p:cNvPr id="26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05793"/>
      </p:ext>
    </p:extLst>
  </p:cSld>
  <p:clrMapOvr>
    <a:masterClrMapping/>
  </p:clrMapOvr>
  <p:transition spd="slow">
    <p:pull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1659849" y="9702800"/>
            <a:ext cx="4639352" cy="18161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6825605" y="9715499"/>
            <a:ext cx="4301403" cy="18161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1625603" y="8699499"/>
            <a:ext cx="4673600" cy="80010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cs typeface="Raleway Medium"/>
              </a:defRPr>
            </a:lvl1pPr>
            <a:lvl2pPr>
              <a:defRPr sz="2800">
                <a:latin typeface="Mission Gothic Regular" pitchFamily="50" charset="0"/>
              </a:defRPr>
            </a:lvl2pPr>
            <a:lvl3pPr>
              <a:defRPr sz="2800">
                <a:latin typeface="Mission Gothic Regular" pitchFamily="50" charset="0"/>
              </a:defRPr>
            </a:lvl3pPr>
            <a:lvl4pPr>
              <a:defRPr sz="2800">
                <a:latin typeface="Mission Gothic Regular" pitchFamily="50" charset="0"/>
              </a:defRPr>
            </a:lvl4pPr>
            <a:lvl5pPr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6825607" y="8699499"/>
            <a:ext cx="4271432" cy="80010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cs typeface="Raleway Medium"/>
              </a:defRPr>
            </a:lvl1pPr>
            <a:lvl2pPr>
              <a:defRPr sz="2800">
                <a:latin typeface="Mission Gothic Regular" pitchFamily="50" charset="0"/>
              </a:defRPr>
            </a:lvl2pPr>
            <a:lvl3pPr>
              <a:defRPr sz="2800">
                <a:latin typeface="Mission Gothic Regular" pitchFamily="50" charset="0"/>
              </a:defRPr>
            </a:lvl3pPr>
            <a:lvl4pPr>
              <a:defRPr sz="2800">
                <a:latin typeface="Mission Gothic Regular" pitchFamily="50" charset="0"/>
              </a:defRPr>
            </a:lvl4pPr>
            <a:lvl5pPr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11785602" y="9715499"/>
            <a:ext cx="4467277" cy="18161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11785601" y="8699499"/>
            <a:ext cx="4436152" cy="80010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cs typeface="Raleway Medium"/>
              </a:defRPr>
            </a:lvl1pPr>
            <a:lvl2pPr>
              <a:defRPr sz="2800">
                <a:latin typeface="Mission Gothic Regular" pitchFamily="50" charset="0"/>
              </a:defRPr>
            </a:lvl2pPr>
            <a:lvl3pPr>
              <a:defRPr sz="2800">
                <a:latin typeface="Mission Gothic Regular" pitchFamily="50" charset="0"/>
              </a:defRPr>
            </a:lvl3pPr>
            <a:lvl4pPr>
              <a:defRPr sz="2800">
                <a:latin typeface="Mission Gothic Regular" pitchFamily="50" charset="0"/>
              </a:defRPr>
            </a:lvl4pPr>
            <a:lvl5pPr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16664096" y="9715499"/>
            <a:ext cx="4671904" cy="1816101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16664097" y="8699499"/>
            <a:ext cx="4639352" cy="800101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 b="0" i="0">
                <a:solidFill>
                  <a:schemeClr val="tx1">
                    <a:lumMod val="75000"/>
                    <a:lumOff val="25000"/>
                  </a:schemeClr>
                </a:solidFill>
                <a:latin typeface="Raleway Medium"/>
                <a:cs typeface="Raleway Medium"/>
              </a:defRPr>
            </a:lvl1pPr>
            <a:lvl2pPr>
              <a:defRPr sz="2800">
                <a:latin typeface="Mission Gothic Regular" pitchFamily="50" charset="0"/>
              </a:defRPr>
            </a:lvl2pPr>
            <a:lvl3pPr>
              <a:defRPr sz="2800">
                <a:latin typeface="Mission Gothic Regular" pitchFamily="50" charset="0"/>
              </a:defRPr>
            </a:lvl3pPr>
            <a:lvl4pPr>
              <a:defRPr sz="2800">
                <a:latin typeface="Mission Gothic Regular" pitchFamily="50" charset="0"/>
              </a:defRPr>
            </a:lvl4pPr>
            <a:lvl5pPr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1625601" y="4419600"/>
            <a:ext cx="4511997" cy="3860800"/>
          </a:xfrm>
        </p:spPr>
        <p:txBody>
          <a:bodyPr>
            <a:normAutofit/>
          </a:bodyPr>
          <a:lstStyle>
            <a:lvl1pPr>
              <a:defRPr sz="2800">
                <a:latin typeface="Calibri"/>
                <a:cs typeface="Calibri"/>
              </a:defRPr>
            </a:lvl1pPr>
          </a:lstStyle>
          <a:p>
            <a:endParaRPr lang="en-US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6705602" y="4419600"/>
            <a:ext cx="4511997" cy="3860800"/>
          </a:xfrm>
        </p:spPr>
        <p:txBody>
          <a:bodyPr>
            <a:normAutofit/>
          </a:bodyPr>
          <a:lstStyle>
            <a:lvl1pPr>
              <a:defRPr sz="2800">
                <a:latin typeface="Calibri"/>
                <a:cs typeface="Calibri"/>
              </a:defRPr>
            </a:lvl1pPr>
          </a:lstStyle>
          <a:p>
            <a:endParaRPr lang="en-US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11744004" y="4419600"/>
            <a:ext cx="4511997" cy="3860800"/>
          </a:xfrm>
        </p:spPr>
        <p:txBody>
          <a:bodyPr>
            <a:normAutofit/>
          </a:bodyPr>
          <a:lstStyle>
            <a:lvl1pPr>
              <a:defRPr sz="2800">
                <a:latin typeface="Calibri"/>
                <a:cs typeface="Calibri"/>
              </a:defRPr>
            </a:lvl1pPr>
          </a:lstStyle>
          <a:p>
            <a:endParaRPr lang="en-US"/>
          </a:p>
        </p:txBody>
      </p:sp>
      <p:sp>
        <p:nvSpPr>
          <p:cNvPr id="42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16620804" y="4419600"/>
            <a:ext cx="4511997" cy="3860800"/>
          </a:xfrm>
        </p:spPr>
        <p:txBody>
          <a:bodyPr>
            <a:normAutofit/>
          </a:bodyPr>
          <a:lstStyle>
            <a:lvl1pPr>
              <a:defRPr sz="2800">
                <a:latin typeface="Calibri"/>
                <a:cs typeface="Calibri"/>
              </a:defRPr>
            </a:lvl1pPr>
          </a:lstStyle>
          <a:p>
            <a:endParaRPr lang="en-US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418507"/>
      </p:ext>
    </p:extLst>
  </p:cSld>
  <p:clrMapOvr>
    <a:masterClrMapping/>
  </p:clrMapOvr>
  <p:transition spd="slow">
    <p:pull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625600" y="3810000"/>
            <a:ext cx="21336000" cy="7518400"/>
          </a:xfrm>
        </p:spPr>
        <p:txBody>
          <a:bodyPr>
            <a:normAutofit/>
          </a:bodyPr>
          <a:lstStyle>
            <a:lvl1pPr marL="914411" indent="-914411">
              <a:buFont typeface="Courier New" pitchFamily="49" charset="0"/>
              <a:buChar char="o"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981225" indent="-76201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3048038" indent="-609608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4267253" indent="-609608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5486469" indent="-609608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38008"/>
      </p:ext>
    </p:extLst>
  </p:cSld>
  <p:clrMapOvr>
    <a:masterClrMapping/>
  </p:clrMapOvr>
  <p:transition spd="slow">
    <p:pull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2558624" y="4742836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2559472" y="6165236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2560320" y="7587636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2560320" y="9069303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2560320" y="10432436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1422400" y="466344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13613552" y="4742836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13614400" y="6165236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13614400" y="7587636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13614400" y="9069303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13614400" y="10432436"/>
            <a:ext cx="8128000" cy="1075267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33" b="0">
                <a:solidFill>
                  <a:srgbClr val="B4B4B4"/>
                </a:solidFill>
                <a:latin typeface="Raleway Medium"/>
                <a:ea typeface="Calibri"/>
                <a:cs typeface="Raleway Medium"/>
              </a:defRPr>
            </a:lvl1pPr>
          </a:lstStyle>
          <a:p>
            <a:pPr lvl="0"/>
            <a:endParaRPr lang="en-JM"/>
          </a:p>
        </p:txBody>
      </p:sp>
      <p:sp>
        <p:nvSpPr>
          <p:cNvPr id="27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1422400" y="612648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28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1422400" y="771144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29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1422400" y="913384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30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1422400" y="1055624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10AE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12517120" y="466344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12517120" y="612648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12517120" y="771144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12517120" y="913384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12517120" y="10556240"/>
            <a:ext cx="1097280" cy="1152000"/>
          </a:xfrm>
          <a:prstGeom prst="roundRect">
            <a:avLst>
              <a:gd name="adj" fmla="val 50000"/>
            </a:avLst>
          </a:prstGeom>
          <a:solidFill>
            <a:srgbClr val="825FE0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267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</a:lstStyle>
          <a:p>
            <a:pPr lvl="0"/>
            <a:r>
              <a:rPr lang="en-JM"/>
              <a:t>1</a:t>
            </a:r>
          </a:p>
        </p:txBody>
      </p:sp>
      <p:sp>
        <p:nvSpPr>
          <p:cNvPr id="2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28221"/>
      </p:ext>
    </p:extLst>
  </p:cSld>
  <p:clrMapOvr>
    <a:masterClrMapping/>
  </p:clrMapOvr>
  <p:transition spd="slow">
    <p:pull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36560"/>
      </p:ext>
    </p:extLst>
  </p:cSld>
  <p:clrMapOvr>
    <a:masterClrMapping/>
  </p:clrMapOvr>
  <p:transition spd="slow">
    <p:pull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5600" y="3810000"/>
            <a:ext cx="21945600" cy="7924805"/>
          </a:xfrm>
        </p:spPr>
        <p:txBody>
          <a:bodyPr>
            <a:normAutofit/>
          </a:bodyPr>
          <a:lstStyle>
            <a:lvl1pPr>
              <a:defRPr sz="3733">
                <a:solidFill>
                  <a:srgbClr val="7F7F7F"/>
                </a:solidFill>
                <a:latin typeface="Raleway Medium"/>
                <a:cs typeface="Raleway Medium"/>
              </a:defRPr>
            </a:lvl1pPr>
            <a:lvl2pPr>
              <a:defRPr sz="3200">
                <a:solidFill>
                  <a:srgbClr val="7F7F7F"/>
                </a:solidFill>
                <a:latin typeface="Raleway Medium"/>
                <a:cs typeface="Raleway Medium"/>
              </a:defRPr>
            </a:lvl2pPr>
            <a:lvl3pPr>
              <a:defRPr sz="2933">
                <a:solidFill>
                  <a:srgbClr val="7F7F7F"/>
                </a:solidFill>
                <a:latin typeface="Raleway Medium"/>
                <a:cs typeface="Raleway Medium"/>
              </a:defRPr>
            </a:lvl3pPr>
            <a:lvl4pPr>
              <a:defRPr sz="2800">
                <a:solidFill>
                  <a:srgbClr val="7F7F7F"/>
                </a:solidFill>
                <a:latin typeface="Raleway Medium"/>
                <a:cs typeface="Raleway Medium"/>
              </a:defRPr>
            </a:lvl4pPr>
            <a:lvl5pPr>
              <a:defRPr sz="2800">
                <a:solidFill>
                  <a:srgbClr val="7F7F7F"/>
                </a:solidFill>
                <a:latin typeface="Raleway Medium"/>
                <a:cs typeface="Raleway Medium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7F7F7F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363919"/>
      </p:ext>
    </p:extLst>
  </p:cSld>
  <p:clrMapOvr>
    <a:masterClrMapping/>
  </p:clrMapOvr>
  <p:transition spd="slow">
    <p:pull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1625600" y="4297680"/>
            <a:ext cx="5689600" cy="73152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1625600" y="4826000"/>
            <a:ext cx="7518400" cy="1625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1625600" y="7142480"/>
            <a:ext cx="5689600" cy="73152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1625600" y="7670800"/>
            <a:ext cx="7518400" cy="1625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1625600" y="9987280"/>
            <a:ext cx="5689600" cy="731520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B4B4B4"/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1625600" y="10515600"/>
            <a:ext cx="7518400" cy="1625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oboto Light"/>
                <a:ea typeface="Calibri"/>
                <a:cs typeface="Roboto Light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944405"/>
      </p:ext>
    </p:extLst>
  </p:cSld>
  <p:clrMapOvr>
    <a:masterClrMapping/>
  </p:clrMapOvr>
  <p:transition spd="slow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Plain Blank">
    <p:bg>
      <p:bgPr>
        <a:solidFill>
          <a:srgbClr val="414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9"/>
          <p:cNvGrpSpPr/>
          <p:nvPr/>
        </p:nvGrpSpPr>
        <p:grpSpPr>
          <a:xfrm>
            <a:off x="20919353" y="-43544"/>
            <a:ext cx="3501799" cy="3550070"/>
            <a:chOff x="0" y="0"/>
            <a:chExt cx="3501797" cy="3550068"/>
          </a:xfrm>
        </p:grpSpPr>
        <p:sp>
          <p:nvSpPr>
            <p:cNvPr id="47" name="Shape 47"/>
            <p:cNvSpPr/>
            <p:nvPr/>
          </p:nvSpPr>
          <p:spPr>
            <a:xfrm rot="10800000">
              <a:off x="3156077" y="2611136"/>
              <a:ext cx="345720" cy="938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458" y="0"/>
                  </a:moveTo>
                  <a:lnTo>
                    <a:pt x="17914" y="6689"/>
                  </a:lnTo>
                  <a:cubicBezTo>
                    <a:pt x="20311" y="7752"/>
                    <a:pt x="21600" y="9096"/>
                    <a:pt x="21547" y="10478"/>
                  </a:cubicBezTo>
                  <a:cubicBezTo>
                    <a:pt x="21490" y="11978"/>
                    <a:pt x="19866" y="13411"/>
                    <a:pt x="17014" y="14479"/>
                  </a:cubicBezTo>
                  <a:lnTo>
                    <a:pt x="0" y="2160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F86C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0" y="0"/>
              <a:ext cx="3494559" cy="274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66" y="4573"/>
                  </a:moveTo>
                  <a:lnTo>
                    <a:pt x="2731" y="754"/>
                  </a:lnTo>
                  <a:cubicBezTo>
                    <a:pt x="3122" y="196"/>
                    <a:pt x="3706" y="-79"/>
                    <a:pt x="4289" y="19"/>
                  </a:cubicBezTo>
                  <a:cubicBezTo>
                    <a:pt x="4686" y="86"/>
                    <a:pt x="5053" y="326"/>
                    <a:pt x="5327" y="697"/>
                  </a:cubicBezTo>
                  <a:lnTo>
                    <a:pt x="21600" y="21303"/>
                  </a:lnTo>
                  <a:lnTo>
                    <a:pt x="0" y="21521"/>
                  </a:lnTo>
                  <a:lnTo>
                    <a:pt x="66" y="4573"/>
                  </a:lnTo>
                  <a:close/>
                </a:path>
              </a:pathLst>
            </a:custGeom>
            <a:solidFill>
              <a:srgbClr val="F47D2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1" algn="ctr">
                <a:lnSpc>
                  <a:spcPct val="100000"/>
                </a:lnSpc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</p:grpSp>
      <p:sp>
        <p:nvSpPr>
          <p:cNvPr id="50" name="Shape 50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ABE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11953215" y="13081000"/>
            <a:ext cx="464871" cy="471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F4EA0-EAD8-4CF0-BF59-9A114BECE0DE}"/>
              </a:ext>
            </a:extLst>
          </p:cNvPr>
          <p:cNvSpPr/>
          <p:nvPr userDrawn="1"/>
        </p:nvSpPr>
        <p:spPr>
          <a:xfrm>
            <a:off x="304282" y="203423"/>
            <a:ext cx="2879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@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jeffreymckenzie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84795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3243" y="-48773"/>
            <a:ext cx="24384000" cy="9751573"/>
          </a:xfrm>
        </p:spPr>
        <p:txBody>
          <a:bodyPr>
            <a:normAutofit/>
          </a:bodyPr>
          <a:lstStyle>
            <a:lvl1pPr>
              <a:defRPr sz="3733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21516092"/>
      </p:ext>
    </p:extLst>
  </p:cSld>
  <p:clrMapOvr>
    <a:masterClrMapping/>
  </p:clrMapOvr>
  <p:transition spd="slow">
    <p:pull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47D2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6168" y="8813803"/>
            <a:ext cx="20726400" cy="2724149"/>
          </a:xfrm>
        </p:spPr>
        <p:txBody>
          <a:bodyPr anchor="t">
            <a:normAutofit/>
          </a:bodyPr>
          <a:lstStyle>
            <a:lvl1pPr algn="l">
              <a:defRPr sz="7467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3"/>
          </a:xfrm>
        </p:spPr>
        <p:txBody>
          <a:bodyPr anchor="b"/>
          <a:lstStyle>
            <a:lvl1pPr marL="0" indent="0">
              <a:buNone/>
              <a:defRPr sz="5333">
                <a:solidFill>
                  <a:srgbClr val="FFFFFF"/>
                </a:solidFill>
              </a:defRPr>
            </a:lvl1pPr>
            <a:lvl2pPr marL="1219215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7"/>
          <p:cNvSpPr txBox="1">
            <a:spLocks/>
          </p:cNvSpPr>
          <p:nvPr userDrawn="1"/>
        </p:nvSpPr>
        <p:spPr>
          <a:xfrm>
            <a:off x="3" y="0"/>
            <a:ext cx="1219200" cy="2590800"/>
          </a:xfrm>
          <a:prstGeom prst="rect">
            <a:avLst/>
          </a:prstGeom>
          <a:solidFill>
            <a:srgbClr val="11E3FC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133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</p:spTree>
    <p:extLst>
      <p:ext uri="{BB962C8B-B14F-4D97-AF65-F5344CB8AC3E}">
        <p14:creationId xmlns:p14="http://schemas.microsoft.com/office/powerpoint/2010/main" val="3834657177"/>
      </p:ext>
    </p:extLst>
  </p:cSld>
  <p:clrMapOvr>
    <a:masterClrMapping/>
  </p:clrMapOvr>
  <p:transition spd="slow">
    <p:pull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1188C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/>
          </a:p>
        </p:txBody>
      </p:sp>
      <p:sp>
        <p:nvSpPr>
          <p:cNvPr id="7" name="Text Placeholder 7"/>
          <p:cNvSpPr txBox="1">
            <a:spLocks/>
          </p:cNvSpPr>
          <p:nvPr userDrawn="1"/>
        </p:nvSpPr>
        <p:spPr>
          <a:xfrm>
            <a:off x="3" y="0"/>
            <a:ext cx="1219200" cy="2590800"/>
          </a:xfrm>
          <a:prstGeom prst="rect">
            <a:avLst/>
          </a:prstGeom>
          <a:solidFill>
            <a:srgbClr val="11E3FC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133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926168" y="8813803"/>
            <a:ext cx="20726400" cy="2724149"/>
          </a:xfrm>
        </p:spPr>
        <p:txBody>
          <a:bodyPr anchor="t">
            <a:normAutofit/>
          </a:bodyPr>
          <a:lstStyle>
            <a:lvl1pPr algn="l">
              <a:defRPr sz="7467" b="1" cap="all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926168" y="5813427"/>
            <a:ext cx="20726400" cy="3000373"/>
          </a:xfrm>
        </p:spPr>
        <p:txBody>
          <a:bodyPr anchor="b"/>
          <a:lstStyle>
            <a:lvl1pPr marL="0" indent="0">
              <a:buNone/>
              <a:defRPr sz="5333">
                <a:solidFill>
                  <a:srgbClr val="FFFFFF"/>
                </a:solidFill>
              </a:defRPr>
            </a:lvl1pPr>
            <a:lvl2pPr marL="1219215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3843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657646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4pPr>
            <a:lvl5pPr marL="4876861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5pPr>
            <a:lvl6pPr marL="6096076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6pPr>
            <a:lvl7pPr marL="7315291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7pPr>
            <a:lvl8pPr marL="8534507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8pPr>
            <a:lvl9pPr marL="9753722" indent="0">
              <a:buNone/>
              <a:defRPr sz="37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18527015"/>
      </p:ext>
    </p:extLst>
  </p:cSld>
  <p:clrMapOvr>
    <a:masterClrMapping/>
  </p:clrMapOvr>
  <p:transition spd="slow">
    <p:pull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1625600" y="4419600"/>
            <a:ext cx="5689600" cy="3657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933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7564965" y="4419600"/>
            <a:ext cx="5689600" cy="3657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933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1625600" y="8280400"/>
            <a:ext cx="5689600" cy="3657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933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7564965" y="8280400"/>
            <a:ext cx="5689600" cy="3657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933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7F7F7F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693502"/>
      </p:ext>
    </p:extLst>
  </p:cSld>
  <p:clrMapOvr>
    <a:masterClrMapping/>
  </p:clrMapOvr>
  <p:transition spd="slow">
    <p:pull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2" y="0"/>
            <a:ext cx="24383997" cy="8483600"/>
          </a:xfrm>
          <a:prstGeom prst="rect">
            <a:avLst/>
          </a:prstGeom>
          <a:solidFill>
            <a:srgbClr val="343E48"/>
          </a:solidFill>
        </p:spPr>
        <p:txBody>
          <a:bodyPr vert="horz" lIns="243840" tIns="121920" rIns="243840" bIns="1219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133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66" y="3810002"/>
            <a:ext cx="10133269" cy="6299197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428176" y="4262400"/>
            <a:ext cx="7488000" cy="4695184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0320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486400" y="965200"/>
            <a:ext cx="13411200" cy="8636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800" b="0" kern="0" spc="0">
                <a:solidFill>
                  <a:schemeClr val="bg1"/>
                </a:solidFill>
                <a:latin typeface="Roboto Light"/>
                <a:ea typeface="Calibri"/>
                <a:cs typeface="Roboto Light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5985924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10896004" y="3250005"/>
            <a:ext cx="2591997" cy="2591995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2933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1625600" y="5974861"/>
            <a:ext cx="219456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6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42742"/>
      </p:ext>
    </p:extLst>
  </p:cSld>
  <p:clrMapOvr>
    <a:masterClrMapping/>
  </p:clrMapOvr>
  <p:transition spd="slow">
    <p:pull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4562223"/>
            <a:ext cx="12845760" cy="7985379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283200" y="5136000"/>
            <a:ext cx="9504000" cy="5952000"/>
          </a:xfrm>
        </p:spPr>
        <p:txBody>
          <a:bodyPr>
            <a:normAutofit/>
          </a:bodyPr>
          <a:lstStyle>
            <a:lvl1pPr>
              <a:defRPr sz="3733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7F7F7F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7262"/>
      </p:ext>
    </p:extLst>
  </p:cSld>
  <p:clrMapOvr>
    <a:masterClrMapping/>
  </p:clrMapOvr>
  <p:transition spd="slow">
    <p:pull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160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332605457"/>
      </p:ext>
    </p:extLst>
  </p:cSld>
  <p:clrMapOvr>
    <a:masterClrMapping/>
  </p:clrMapOvr>
  <p:transition spd="slow">
    <p:pull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04800" y="1371600"/>
            <a:ext cx="10160000" cy="2286000"/>
          </a:xfrm>
        </p:spPr>
        <p:txBody>
          <a:bodyPr>
            <a:noAutofit/>
          </a:bodyPr>
          <a:lstStyle>
            <a:lvl1pPr algn="l">
              <a:defRPr sz="7467"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137160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411200" y="5444061"/>
            <a:ext cx="9347200" cy="2641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133">
                <a:solidFill>
                  <a:srgbClr val="7F7F7F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2933"/>
            </a:lvl2pPr>
            <a:lvl3pPr marL="2438430" indent="0">
              <a:buFontTx/>
              <a:buNone/>
              <a:defRPr sz="2933"/>
            </a:lvl3pPr>
            <a:lvl4pPr marL="3657646" indent="0">
              <a:buFontTx/>
              <a:buNone/>
              <a:defRPr sz="2933"/>
            </a:lvl4pPr>
            <a:lvl5pPr marL="4876861" indent="0">
              <a:buFontTx/>
              <a:buNone/>
              <a:defRPr sz="2933"/>
            </a:lvl5pPr>
          </a:lstStyle>
          <a:p>
            <a:pPr lvl="0"/>
            <a:endParaRPr lang="en-JM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15036800" y="8288868"/>
            <a:ext cx="6502400" cy="82126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15036800" y="9499602"/>
            <a:ext cx="6502400" cy="124031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oboto Light"/>
                <a:cs typeface="Roboto Light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13411200" y="4622807"/>
            <a:ext cx="9347200" cy="952499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>
                <a:solidFill>
                  <a:srgbClr val="7F7F7F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3467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2438430" indent="0">
              <a:buFontTx/>
              <a:buNone/>
              <a:defRPr sz="3467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3657646" indent="0">
              <a:buFontTx/>
              <a:buNone/>
              <a:defRPr sz="3467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4876861" indent="0">
              <a:buFontTx/>
              <a:buNone/>
              <a:defRPr sz="3467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90012828"/>
      </p:ext>
    </p:extLst>
  </p:cSld>
  <p:clrMapOvr>
    <a:masterClrMapping/>
  </p:clrMapOvr>
  <p:transition spd="slow">
    <p:pull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4622800"/>
            <a:ext cx="12598400" cy="7721600"/>
          </a:xfrm>
        </p:spPr>
        <p:txBody>
          <a:bodyPr>
            <a:normAutofit/>
          </a:bodyPr>
          <a:lstStyle>
            <a:lvl1pPr>
              <a:defRPr sz="3733"/>
            </a:lvl1pPr>
          </a:lstStyle>
          <a:p>
            <a:endParaRPr lang="en-JM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14600777" y="6064720"/>
            <a:ext cx="7984067" cy="325284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133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/>
            </a:lvl2pPr>
            <a:lvl3pPr marL="2438430" indent="0">
              <a:buFontTx/>
              <a:buNone/>
              <a:defRPr/>
            </a:lvl3pPr>
            <a:lvl4pPr marL="3657646" indent="0">
              <a:buFontTx/>
              <a:buNone/>
              <a:defRPr/>
            </a:lvl4pPr>
            <a:lvl5pPr marL="4876861" indent="0">
              <a:buFontTx/>
              <a:buNone/>
              <a:defRPr/>
            </a:lvl5pPr>
          </a:lstStyle>
          <a:p>
            <a:pPr lvl="0"/>
            <a:endParaRPr lang="en-JM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15908879" y="5109642"/>
            <a:ext cx="4614333" cy="95673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933">
                <a:solidFill>
                  <a:srgbClr val="B4B4B4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733">
                <a:latin typeface="Franklin Gothic Medium" pitchFamily="34" charset="0"/>
              </a:defRPr>
            </a:lvl2pPr>
            <a:lvl3pPr marL="2438430" indent="0">
              <a:buFontTx/>
              <a:buNone/>
              <a:defRPr sz="3733">
                <a:latin typeface="Franklin Gothic Medium" pitchFamily="34" charset="0"/>
              </a:defRPr>
            </a:lvl3pPr>
            <a:lvl4pPr marL="3657646" indent="0">
              <a:buFontTx/>
              <a:buNone/>
              <a:defRPr sz="3733">
                <a:latin typeface="Franklin Gothic Medium" pitchFamily="34" charset="0"/>
              </a:defRPr>
            </a:lvl4pPr>
            <a:lvl5pPr marL="4876861" indent="0">
              <a:buFontTx/>
              <a:buNone/>
              <a:defRPr sz="3733">
                <a:latin typeface="Franklin Gothic Medium" pitchFamily="34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94172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2107359" y="1257732"/>
            <a:ext cx="14270249" cy="27841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Title Text</a:t>
            </a:r>
          </a:p>
        </p:txBody>
      </p:sp>
      <p:sp>
        <p:nvSpPr>
          <p:cNvPr id="79" name="Shape 79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ABE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3"/>
          </p:nvPr>
        </p:nvSpPr>
        <p:spPr>
          <a:xfrm>
            <a:off x="3325897" y="5474147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81" name="Shape 81"/>
          <p:cNvSpPr/>
          <p:nvPr/>
        </p:nvSpPr>
        <p:spPr>
          <a:xfrm>
            <a:off x="2139345" y="5327635"/>
            <a:ext cx="934350" cy="934350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body" sz="quarter" idx="14"/>
          </p:nvPr>
        </p:nvSpPr>
        <p:spPr>
          <a:xfrm>
            <a:off x="3325897" y="7086637"/>
            <a:ext cx="8731569" cy="6413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83" name="Shape 83"/>
          <p:cNvSpPr/>
          <p:nvPr/>
        </p:nvSpPr>
        <p:spPr>
          <a:xfrm flipV="1">
            <a:off x="2619220" y="631621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2139345" y="6940125"/>
            <a:ext cx="934350" cy="934350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139345" y="8552615"/>
            <a:ext cx="934350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139345" y="10165105"/>
            <a:ext cx="934350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139345" y="11777596"/>
            <a:ext cx="934350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5"/>
          </p:nvPr>
        </p:nvSpPr>
        <p:spPr>
          <a:xfrm>
            <a:off x="3325897" y="8699127"/>
            <a:ext cx="8731570" cy="6413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6"/>
          </p:nvPr>
        </p:nvSpPr>
        <p:spPr>
          <a:xfrm>
            <a:off x="3325897" y="10311618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7"/>
          </p:nvPr>
        </p:nvSpPr>
        <p:spPr>
          <a:xfrm>
            <a:off x="3325897" y="11924108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91" name="Shape 91"/>
          <p:cNvSpPr/>
          <p:nvPr/>
        </p:nvSpPr>
        <p:spPr>
          <a:xfrm flipV="1">
            <a:off x="2619220" y="792870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V="1">
            <a:off x="2619220" y="9541198"/>
            <a:ext cx="1" cy="569676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V="1">
            <a:off x="2619220" y="1115368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2257865" y="5474147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5" name="Shape 95"/>
          <p:cNvSpPr/>
          <p:nvPr/>
        </p:nvSpPr>
        <p:spPr>
          <a:xfrm>
            <a:off x="2257865" y="7086637"/>
            <a:ext cx="697310" cy="64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6" name="Shape 96"/>
          <p:cNvSpPr/>
          <p:nvPr/>
        </p:nvSpPr>
        <p:spPr>
          <a:xfrm>
            <a:off x="2257865" y="8699127"/>
            <a:ext cx="697310" cy="64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7" name="Shape 97"/>
          <p:cNvSpPr/>
          <p:nvPr/>
        </p:nvSpPr>
        <p:spPr>
          <a:xfrm>
            <a:off x="2257865" y="10311618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8" name="Shape 98"/>
          <p:cNvSpPr/>
          <p:nvPr/>
        </p:nvSpPr>
        <p:spPr>
          <a:xfrm>
            <a:off x="2257865" y="11924108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" name="Shape 99"/>
          <p:cNvSpPr/>
          <p:nvPr/>
        </p:nvSpPr>
        <p:spPr>
          <a:xfrm>
            <a:off x="2085414" y="3927147"/>
            <a:ext cx="14314140" cy="110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/>
          <a:lstStyle>
            <a:lvl1pPr>
              <a:lnSpc>
                <a:spcPct val="80000"/>
              </a:lnSpc>
              <a:defRPr sz="5100">
                <a:solidFill>
                  <a:srgbClr val="6ABE27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SECONDARY TITLE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8"/>
          </p:nvPr>
        </p:nvSpPr>
        <p:spPr>
          <a:xfrm>
            <a:off x="13739897" y="5461447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01" name="Shape 101"/>
          <p:cNvSpPr/>
          <p:nvPr/>
        </p:nvSpPr>
        <p:spPr>
          <a:xfrm>
            <a:off x="12553345" y="5314935"/>
            <a:ext cx="934351" cy="934350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9"/>
          </p:nvPr>
        </p:nvSpPr>
        <p:spPr>
          <a:xfrm>
            <a:off x="13739897" y="7073937"/>
            <a:ext cx="8731569" cy="6413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03" name="Shape 103"/>
          <p:cNvSpPr/>
          <p:nvPr/>
        </p:nvSpPr>
        <p:spPr>
          <a:xfrm flipV="1">
            <a:off x="13033220" y="630351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2553345" y="6927425"/>
            <a:ext cx="934351" cy="934350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12553345" y="8539915"/>
            <a:ext cx="934351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2553345" y="10152405"/>
            <a:ext cx="934351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2553345" y="11764896"/>
            <a:ext cx="934351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20"/>
          </p:nvPr>
        </p:nvSpPr>
        <p:spPr>
          <a:xfrm>
            <a:off x="13739897" y="8686427"/>
            <a:ext cx="8731570" cy="6413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quarter" idx="21"/>
          </p:nvPr>
        </p:nvSpPr>
        <p:spPr>
          <a:xfrm>
            <a:off x="13739897" y="10298918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22"/>
          </p:nvPr>
        </p:nvSpPr>
        <p:spPr>
          <a:xfrm>
            <a:off x="13739897" y="11911408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11" name="Shape 111"/>
          <p:cNvSpPr/>
          <p:nvPr/>
        </p:nvSpPr>
        <p:spPr>
          <a:xfrm flipV="1">
            <a:off x="13033220" y="791600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 flipV="1">
            <a:off x="13033220" y="9528498"/>
            <a:ext cx="1" cy="569676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 flipV="1">
            <a:off x="13033220" y="1114098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12671865" y="5461447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15" name="Shape 115"/>
          <p:cNvSpPr/>
          <p:nvPr/>
        </p:nvSpPr>
        <p:spPr>
          <a:xfrm>
            <a:off x="12671865" y="7073937"/>
            <a:ext cx="697310" cy="64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16" name="Shape 116"/>
          <p:cNvSpPr/>
          <p:nvPr/>
        </p:nvSpPr>
        <p:spPr>
          <a:xfrm>
            <a:off x="12671865" y="8686427"/>
            <a:ext cx="697310" cy="64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17" name="Shape 117"/>
          <p:cNvSpPr/>
          <p:nvPr/>
        </p:nvSpPr>
        <p:spPr>
          <a:xfrm>
            <a:off x="12671865" y="10298918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18" name="Shape 118"/>
          <p:cNvSpPr/>
          <p:nvPr/>
        </p:nvSpPr>
        <p:spPr>
          <a:xfrm>
            <a:off x="12671865" y="11911408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10</a:t>
            </a:r>
          </a:p>
        </p:txBody>
      </p:sp>
      <p:grpSp>
        <p:nvGrpSpPr>
          <p:cNvPr id="121" name="Group 121"/>
          <p:cNvGrpSpPr/>
          <p:nvPr/>
        </p:nvGrpSpPr>
        <p:grpSpPr>
          <a:xfrm>
            <a:off x="20919353" y="-24494"/>
            <a:ext cx="3501799" cy="3550070"/>
            <a:chOff x="0" y="0"/>
            <a:chExt cx="3501797" cy="3550068"/>
          </a:xfrm>
        </p:grpSpPr>
        <p:sp>
          <p:nvSpPr>
            <p:cNvPr id="119" name="Shape 119"/>
            <p:cNvSpPr/>
            <p:nvPr/>
          </p:nvSpPr>
          <p:spPr>
            <a:xfrm rot="10800000">
              <a:off x="3156077" y="2611136"/>
              <a:ext cx="345720" cy="938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458" y="0"/>
                  </a:moveTo>
                  <a:lnTo>
                    <a:pt x="17914" y="6689"/>
                  </a:lnTo>
                  <a:cubicBezTo>
                    <a:pt x="20311" y="7752"/>
                    <a:pt x="21600" y="9096"/>
                    <a:pt x="21547" y="10478"/>
                  </a:cubicBezTo>
                  <a:cubicBezTo>
                    <a:pt x="21490" y="11978"/>
                    <a:pt x="19866" y="13411"/>
                    <a:pt x="17014" y="14479"/>
                  </a:cubicBezTo>
                  <a:lnTo>
                    <a:pt x="0" y="2160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F86C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0" y="0"/>
              <a:ext cx="3494559" cy="274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66" y="4573"/>
                  </a:moveTo>
                  <a:lnTo>
                    <a:pt x="2731" y="754"/>
                  </a:lnTo>
                  <a:cubicBezTo>
                    <a:pt x="3122" y="196"/>
                    <a:pt x="3706" y="-79"/>
                    <a:pt x="4289" y="19"/>
                  </a:cubicBezTo>
                  <a:cubicBezTo>
                    <a:pt x="4686" y="86"/>
                    <a:pt x="5053" y="326"/>
                    <a:pt x="5327" y="697"/>
                  </a:cubicBezTo>
                  <a:lnTo>
                    <a:pt x="21600" y="21303"/>
                  </a:lnTo>
                  <a:lnTo>
                    <a:pt x="0" y="21521"/>
                  </a:lnTo>
                  <a:lnTo>
                    <a:pt x="66" y="4573"/>
                  </a:lnTo>
                  <a:close/>
                </a:path>
              </a:pathLst>
            </a:custGeom>
            <a:solidFill>
              <a:srgbClr val="18295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1" algn="ctr">
                <a:lnSpc>
                  <a:spcPct val="100000"/>
                </a:lnSpc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4013200"/>
            <a:ext cx="24384000" cy="5689600"/>
          </a:xfrm>
        </p:spPr>
        <p:txBody>
          <a:bodyPr>
            <a:normAutofit/>
          </a:bodyPr>
          <a:lstStyle>
            <a:lvl1pPr>
              <a:defRPr sz="3733"/>
            </a:lvl1pPr>
          </a:lstStyle>
          <a:p>
            <a:endParaRPr lang="en-JM"/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537548"/>
      </p:ext>
    </p:extLst>
  </p:cSld>
  <p:clrMapOvr>
    <a:masterClrMapping/>
  </p:clrMapOvr>
  <p:transition spd="slow">
    <p:pull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/>
          </a:p>
        </p:txBody>
      </p:sp>
      <p:pic>
        <p:nvPicPr>
          <p:cNvPr id="13" name="Picture 12" descr="01-iPad-Air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1" y="1778000"/>
            <a:ext cx="7081736" cy="9956800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9357261" y="3200397"/>
            <a:ext cx="5842411" cy="74880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958144034"/>
      </p:ext>
    </p:extLst>
  </p:cSld>
  <p:clrMapOvr>
    <a:masterClrMapping/>
  </p:clrMapOvr>
  <p:transition spd="slow">
    <p:pull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922865"/>
            <a:ext cx="11379200" cy="8849768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7245131" y="4704001"/>
            <a:ext cx="9417269" cy="5885795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544026"/>
      </p:ext>
    </p:extLst>
  </p:cSld>
  <p:clrMapOvr>
    <a:masterClrMapping/>
  </p:clrMapOvr>
  <p:transition spd="slow">
    <p:pull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/>
          </a:p>
        </p:txBody>
      </p:sp>
      <p:pic>
        <p:nvPicPr>
          <p:cNvPr id="15" name="Picture 14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127" y="1016000"/>
            <a:ext cx="5785752" cy="11531600"/>
          </a:xfrm>
          <a:prstGeom prst="rect">
            <a:avLst/>
          </a:prstGeom>
        </p:spPr>
      </p:pic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9956802" y="2794000"/>
            <a:ext cx="4415997" cy="77216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3428210"/>
      </p:ext>
    </p:extLst>
  </p:cSld>
  <p:clrMapOvr>
    <a:masterClrMapping/>
  </p:clrMapOvr>
  <p:transition spd="slow">
    <p:pull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8802" y="4064000"/>
            <a:ext cx="4460381" cy="8890000"/>
          </a:xfrm>
          <a:prstGeom prst="rect">
            <a:avLst/>
          </a:prstGeom>
        </p:spPr>
      </p:pic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2445199" y="5486401"/>
            <a:ext cx="3404403" cy="5952776"/>
          </a:xfrm>
        </p:spPr>
        <p:txBody>
          <a:bodyPr/>
          <a:lstStyle/>
          <a:p>
            <a:endParaRPr lang="en-JM"/>
          </a:p>
        </p:txBody>
      </p:sp>
      <p:pic>
        <p:nvPicPr>
          <p:cNvPr id="4" name="Picture 3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2" y="4064000"/>
            <a:ext cx="4460381" cy="8890000"/>
          </a:xfrm>
          <a:prstGeom prst="rect">
            <a:avLst/>
          </a:prstGeom>
        </p:spPr>
      </p:pic>
      <p:sp>
        <p:nvSpPr>
          <p:cNvPr id="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8177999" y="5486401"/>
            <a:ext cx="3404403" cy="5952776"/>
          </a:xfrm>
        </p:spPr>
        <p:txBody>
          <a:bodyPr/>
          <a:lstStyle/>
          <a:p>
            <a:endParaRPr lang="en-JM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743567"/>
      </p:ext>
    </p:extLst>
  </p:cSld>
  <p:clrMapOvr>
    <a:masterClrMapping/>
  </p:clrMapOvr>
  <p:transition spd="slow">
    <p:pull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5600" y="4337051"/>
            <a:ext cx="10363200" cy="7804149"/>
          </a:xfrm>
        </p:spPr>
        <p:txBody>
          <a:bodyPr>
            <a:normAutofit/>
          </a:bodyPr>
          <a:lstStyle>
            <a:lvl1pPr>
              <a:defRPr sz="3733">
                <a:solidFill>
                  <a:srgbClr val="7F7F7F"/>
                </a:solidFill>
                <a:latin typeface="Raleway Medium"/>
                <a:cs typeface="Raleway Medium"/>
              </a:defRPr>
            </a:lvl1pPr>
            <a:lvl2pPr>
              <a:defRPr sz="3200">
                <a:solidFill>
                  <a:srgbClr val="7F7F7F"/>
                </a:solidFill>
                <a:latin typeface="Raleway Medium"/>
                <a:cs typeface="Raleway Medium"/>
              </a:defRPr>
            </a:lvl2pPr>
            <a:lvl3pPr>
              <a:defRPr sz="2933">
                <a:solidFill>
                  <a:srgbClr val="7F7F7F"/>
                </a:solidFill>
                <a:latin typeface="Raleway Medium"/>
                <a:cs typeface="Raleway Medium"/>
              </a:defRPr>
            </a:lvl3pPr>
            <a:lvl4pPr>
              <a:defRPr sz="2800">
                <a:solidFill>
                  <a:srgbClr val="7F7F7F"/>
                </a:solidFill>
                <a:latin typeface="Raleway Medium"/>
                <a:cs typeface="Raleway Medium"/>
              </a:defRPr>
            </a:lvl4pPr>
            <a:lvl5pPr>
              <a:defRPr sz="2800">
                <a:solidFill>
                  <a:srgbClr val="7F7F7F"/>
                </a:solidFill>
                <a:latin typeface="Raleway Medium"/>
                <a:cs typeface="Raleway Medium"/>
              </a:defRPr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5200" y="4337051"/>
            <a:ext cx="10363200" cy="7804149"/>
          </a:xfrm>
        </p:spPr>
        <p:txBody>
          <a:bodyPr>
            <a:normAutofit/>
          </a:bodyPr>
          <a:lstStyle>
            <a:lvl1pPr>
              <a:defRPr sz="3733">
                <a:solidFill>
                  <a:srgbClr val="7F7F7F"/>
                </a:solidFill>
                <a:latin typeface="Raleway Medium"/>
                <a:cs typeface="Raleway Medium"/>
              </a:defRPr>
            </a:lvl1pPr>
            <a:lvl2pPr>
              <a:defRPr sz="3200">
                <a:solidFill>
                  <a:srgbClr val="7F7F7F"/>
                </a:solidFill>
                <a:latin typeface="Raleway Medium"/>
                <a:cs typeface="Raleway Medium"/>
              </a:defRPr>
            </a:lvl2pPr>
            <a:lvl3pPr>
              <a:defRPr sz="2933">
                <a:solidFill>
                  <a:srgbClr val="7F7F7F"/>
                </a:solidFill>
                <a:latin typeface="Raleway Medium"/>
                <a:cs typeface="Raleway Medium"/>
              </a:defRPr>
            </a:lvl3pPr>
            <a:lvl4pPr>
              <a:defRPr sz="2800">
                <a:solidFill>
                  <a:srgbClr val="7F7F7F"/>
                </a:solidFill>
                <a:latin typeface="Raleway Medium"/>
                <a:cs typeface="Raleway Medium"/>
              </a:defRPr>
            </a:lvl4pPr>
            <a:lvl5pPr>
              <a:defRPr sz="2800">
                <a:solidFill>
                  <a:srgbClr val="7F7F7F"/>
                </a:solidFill>
                <a:latin typeface="Raleway Medium"/>
                <a:cs typeface="Raleway Medium"/>
              </a:defRPr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51954"/>
      </p:ext>
    </p:extLst>
  </p:cSld>
  <p:clrMapOvr>
    <a:masterClrMapping/>
  </p:clrMapOvr>
  <p:transition spd="slow">
    <p:pull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3975102"/>
            <a:ext cx="10367435" cy="1279525"/>
          </a:xfrm>
        </p:spPr>
        <p:txBody>
          <a:bodyPr anchor="b">
            <a:normAutofit/>
          </a:bodyPr>
          <a:lstStyle>
            <a:lvl1pPr marL="0" indent="0">
              <a:buNone/>
              <a:defRPr sz="4267" b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5600" y="5254624"/>
            <a:ext cx="10367435" cy="64801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1pPr>
            <a:lvl2pPr>
              <a:defRPr sz="2933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2pPr>
            <a:lvl3pPr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3pPr>
            <a:lvl4pPr>
              <a:defRPr sz="2667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4pPr>
            <a:lvl5pPr>
              <a:defRPr sz="2667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5pPr>
            <a:lvl6pPr>
              <a:defRPr sz="4267"/>
            </a:lvl6pPr>
            <a:lvl7pPr>
              <a:defRPr sz="4267"/>
            </a:lvl7pPr>
            <a:lvl8pPr>
              <a:defRPr sz="4267"/>
            </a:lvl8pPr>
            <a:lvl9pPr>
              <a:defRPr sz="4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6750" y="3975102"/>
            <a:ext cx="10574853" cy="1279525"/>
          </a:xfrm>
        </p:spPr>
        <p:txBody>
          <a:bodyPr anchor="b">
            <a:normAutofit/>
          </a:bodyPr>
          <a:lstStyle>
            <a:lvl1pPr marL="0" indent="0">
              <a:buNone/>
              <a:defRPr sz="4267" b="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1pPr>
            <a:lvl2pPr marL="1219215" indent="0">
              <a:buNone/>
              <a:defRPr sz="5333" b="1"/>
            </a:lvl2pPr>
            <a:lvl3pPr marL="2438430" indent="0">
              <a:buNone/>
              <a:defRPr sz="4800" b="1"/>
            </a:lvl3pPr>
            <a:lvl4pPr marL="3657646" indent="0">
              <a:buNone/>
              <a:defRPr sz="4267" b="1"/>
            </a:lvl4pPr>
            <a:lvl5pPr marL="4876861" indent="0">
              <a:buNone/>
              <a:defRPr sz="4267" b="1"/>
            </a:lvl5pPr>
            <a:lvl6pPr marL="6096076" indent="0">
              <a:buNone/>
              <a:defRPr sz="4267" b="1"/>
            </a:lvl6pPr>
            <a:lvl7pPr marL="7315291" indent="0">
              <a:buNone/>
              <a:defRPr sz="4267" b="1"/>
            </a:lvl7pPr>
            <a:lvl8pPr marL="8534507" indent="0">
              <a:buNone/>
              <a:defRPr sz="4267" b="1"/>
            </a:lvl8pPr>
            <a:lvl9pPr marL="9753722" indent="0">
              <a:buNone/>
              <a:defRPr sz="42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6750" y="5254624"/>
            <a:ext cx="10574853" cy="6480176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1pPr>
            <a:lvl2pPr>
              <a:defRPr sz="2933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2pPr>
            <a:lvl3pPr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3pPr>
            <a:lvl4pPr>
              <a:defRPr sz="2667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4pPr>
            <a:lvl5pPr>
              <a:defRPr sz="2667">
                <a:solidFill>
                  <a:schemeClr val="tx1">
                    <a:lumMod val="50000"/>
                    <a:lumOff val="50000"/>
                  </a:schemeClr>
                </a:solidFill>
                <a:latin typeface="Raleway Medium"/>
                <a:cs typeface="Raleway Medium"/>
              </a:defRPr>
            </a:lvl5pPr>
            <a:lvl6pPr>
              <a:defRPr sz="4267"/>
            </a:lvl6pPr>
            <a:lvl7pPr>
              <a:defRPr sz="4267"/>
            </a:lvl7pPr>
            <a:lvl8pPr>
              <a:defRPr sz="4267"/>
            </a:lvl8pPr>
            <a:lvl9pPr>
              <a:defRPr sz="42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25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504322"/>
      </p:ext>
    </p:extLst>
  </p:cSld>
  <p:clrMapOvr>
    <a:masterClrMapping/>
  </p:clrMapOvr>
  <p:transition spd="slow">
    <p:pull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420719"/>
      </p:ext>
    </p:extLst>
  </p:cSld>
  <p:clrMapOvr>
    <a:masterClrMapping/>
  </p:clrMapOvr>
  <p:transition spd="slow">
    <p:pull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262480"/>
      </p:ext>
    </p:extLst>
  </p:cSld>
  <p:clrMapOvr>
    <a:masterClrMapping/>
  </p:clrMapOvr>
  <p:transition spd="slow">
    <p:pull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/>
          </a:p>
        </p:txBody>
      </p:sp>
    </p:spTree>
    <p:extLst>
      <p:ext uri="{BB962C8B-B14F-4D97-AF65-F5344CB8AC3E}">
        <p14:creationId xmlns:p14="http://schemas.microsoft.com/office/powerpoint/2010/main" val="4106204001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0" name="CardinalLogo-single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5328" y="89785"/>
            <a:ext cx="13771353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011" name="Shape 10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2997207"/>
            <a:ext cx="20726400" cy="294005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6508756"/>
            <a:ext cx="17068800" cy="1771651"/>
          </a:xfrm>
        </p:spPr>
        <p:txBody>
          <a:bodyPr/>
          <a:lstStyle>
            <a:lvl1pPr marL="0" indent="0" algn="ctr">
              <a:buNone/>
              <a:defRPr>
                <a:solidFill>
                  <a:srgbClr val="17375E"/>
                </a:solidFill>
              </a:defRPr>
            </a:lvl1pPr>
            <a:lvl2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4384000" cy="13766800"/>
          </a:xfrm>
        </p:spPr>
        <p:txBody>
          <a:bodyPr/>
          <a:lstStyle/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471231250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6721616" y="4216400"/>
            <a:ext cx="4064000" cy="812800"/>
          </a:xfrm>
        </p:spPr>
        <p:txBody>
          <a:bodyPr>
            <a:noAutofit/>
          </a:bodyPr>
          <a:lstStyle>
            <a:lvl1pPr algn="ctr">
              <a:buNone/>
              <a:defRPr sz="3733">
                <a:solidFill>
                  <a:srgbClr val="595959"/>
                </a:solidFill>
                <a:latin typeface="Raleway Medium"/>
                <a:ea typeface="Calibri"/>
                <a:cs typeface="Raleway Medium"/>
              </a:defRPr>
            </a:lvl1pPr>
            <a:lvl2pPr>
              <a:defRPr sz="4267"/>
            </a:lvl2pPr>
            <a:lvl3pPr>
              <a:defRPr sz="4267"/>
            </a:lvl3pPr>
            <a:lvl4pPr>
              <a:defRPr sz="4267"/>
            </a:lvl4pPr>
            <a:lvl5pPr algn="ctr">
              <a:buNone/>
              <a:defRPr sz="4267"/>
            </a:lvl5pPr>
          </a:lstStyle>
          <a:p>
            <a:pPr lvl="0"/>
            <a:endParaRPr lang="en-JM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11785600" y="4216400"/>
            <a:ext cx="4064000" cy="812800"/>
          </a:xfrm>
        </p:spPr>
        <p:txBody>
          <a:bodyPr>
            <a:noAutofit/>
          </a:bodyPr>
          <a:lstStyle>
            <a:lvl1pPr algn="ctr">
              <a:buNone/>
              <a:defRPr sz="3733">
                <a:solidFill>
                  <a:srgbClr val="595959"/>
                </a:solidFill>
                <a:latin typeface="Raleway Medium"/>
                <a:ea typeface="Calibri"/>
                <a:cs typeface="Raleway Medium"/>
              </a:defRPr>
            </a:lvl1pPr>
            <a:lvl2pPr>
              <a:defRPr sz="4267"/>
            </a:lvl2pPr>
            <a:lvl3pPr>
              <a:defRPr sz="4267"/>
            </a:lvl3pPr>
            <a:lvl4pPr>
              <a:defRPr sz="4267"/>
            </a:lvl4pPr>
            <a:lvl5pPr algn="ctr">
              <a:buNone/>
              <a:defRPr sz="4267"/>
            </a:lvl5pPr>
          </a:lstStyle>
          <a:p>
            <a:pPr lvl="0"/>
            <a:endParaRPr lang="en-JM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17068800" y="4216400"/>
            <a:ext cx="4064000" cy="812800"/>
          </a:xfrm>
        </p:spPr>
        <p:txBody>
          <a:bodyPr>
            <a:noAutofit/>
          </a:bodyPr>
          <a:lstStyle>
            <a:lvl1pPr algn="ctr">
              <a:buNone/>
              <a:defRPr sz="3733">
                <a:solidFill>
                  <a:srgbClr val="595959"/>
                </a:solidFill>
                <a:latin typeface="Raleway Medium"/>
                <a:ea typeface="Calibri"/>
                <a:cs typeface="Raleway Medium"/>
              </a:defRPr>
            </a:lvl1pPr>
            <a:lvl2pPr>
              <a:defRPr sz="4267"/>
            </a:lvl2pPr>
            <a:lvl3pPr>
              <a:defRPr sz="4267"/>
            </a:lvl3pPr>
            <a:lvl4pPr>
              <a:defRPr sz="4267"/>
            </a:lvl4pPr>
            <a:lvl5pPr algn="ctr">
              <a:buNone/>
              <a:defRPr sz="4267"/>
            </a:lvl5pPr>
          </a:lstStyle>
          <a:p>
            <a:pPr lvl="0"/>
            <a:endParaRPr lang="en-JM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1219200" y="4216400"/>
            <a:ext cx="4064000" cy="812800"/>
          </a:xfrm>
        </p:spPr>
        <p:txBody>
          <a:bodyPr>
            <a:noAutofit/>
          </a:bodyPr>
          <a:lstStyle>
            <a:lvl1pPr algn="ctr">
              <a:buNone/>
              <a:defRPr sz="3733">
                <a:solidFill>
                  <a:schemeClr val="tx1">
                    <a:lumMod val="65000"/>
                    <a:lumOff val="35000"/>
                  </a:schemeClr>
                </a:solidFill>
                <a:latin typeface="Raleway Medium"/>
                <a:ea typeface="Calibri"/>
                <a:cs typeface="Raleway Medium"/>
              </a:defRPr>
            </a:lvl1pPr>
            <a:lvl2pPr>
              <a:defRPr sz="4267"/>
            </a:lvl2pPr>
            <a:lvl3pPr>
              <a:defRPr sz="4267"/>
            </a:lvl3pPr>
            <a:lvl4pPr>
              <a:defRPr sz="4267"/>
            </a:lvl4pPr>
            <a:lvl5pPr algn="ctr">
              <a:buNone/>
              <a:defRPr sz="4267"/>
            </a:lvl5pPr>
          </a:lstStyle>
          <a:p>
            <a:pPr lvl="0"/>
            <a:endParaRPr lang="en-JM"/>
          </a:p>
        </p:txBody>
      </p:sp>
      <p:sp>
        <p:nvSpPr>
          <p:cNvPr id="11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1331203" y="5232400"/>
            <a:ext cx="3839995" cy="3839995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/>
          </a:p>
        </p:txBody>
      </p:sp>
      <p:sp>
        <p:nvSpPr>
          <p:cNvPr id="1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6721616" y="5232400"/>
            <a:ext cx="3839995" cy="3839995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11897603" y="5232400"/>
            <a:ext cx="3839995" cy="3839995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17180803" y="5232400"/>
            <a:ext cx="3839995" cy="3839995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3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6096000" y="10109200"/>
            <a:ext cx="4876800" cy="1422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667">
                <a:solidFill>
                  <a:srgbClr val="404040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657646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876861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11379200" y="10109200"/>
            <a:ext cx="4876800" cy="1422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667">
                <a:solidFill>
                  <a:srgbClr val="404040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657646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876861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16662400" y="10109200"/>
            <a:ext cx="4876800" cy="1422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667">
                <a:solidFill>
                  <a:srgbClr val="404040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657646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876861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812800" y="10109200"/>
            <a:ext cx="4876800" cy="1422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667">
                <a:solidFill>
                  <a:srgbClr val="404040"/>
                </a:solidFill>
                <a:latin typeface="Raleway Medium"/>
                <a:cs typeface="Raleway Medium"/>
              </a:defRPr>
            </a:lvl1pPr>
            <a:lvl2pPr marL="1219215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2438430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3657646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4876861" indent="0">
              <a:buFontTx/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18623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343E4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i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3488267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6976533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10464800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13953067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17441333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20929600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0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488267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6976533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10464800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3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13953067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17441333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5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20929600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27173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1988800" y="914400"/>
            <a:ext cx="109728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5333">
                <a:solidFill>
                  <a:srgbClr val="343E48"/>
                </a:solidFill>
                <a:latin typeface="Raleway Medium"/>
                <a:cs typeface="Raleway Medium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1988800" y="965200"/>
            <a:ext cx="109728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aleway Medium"/>
                <a:ea typeface="Calibri"/>
                <a:cs typeface="Raleway Medium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10357" y="6858004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3498624" y="6858004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6986891" y="6858004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10357" y="10312404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498624" y="10312404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6986891" y="10312404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8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10357" y="-50799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3498624" y="-50799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986891" y="-50799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10357" y="3403604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3498624" y="3403604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6986891" y="3403604"/>
            <a:ext cx="3454400" cy="3454397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941965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0" i="0">
                <a:solidFill>
                  <a:srgbClr val="343E48"/>
                </a:solidFill>
                <a:latin typeface="Raleway Medium"/>
                <a:cs typeface="Raleway Medium"/>
              </a:defRPr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1625600" y="965200"/>
            <a:ext cx="13411200" cy="8636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2800" b="0" kern="0" spc="0">
                <a:solidFill>
                  <a:srgbClr val="8D98A5"/>
                </a:solidFill>
                <a:latin typeface="Roboto Light"/>
                <a:ea typeface="Calibri"/>
                <a:cs typeface="Roboto Light"/>
              </a:defRPr>
            </a:lvl1pPr>
            <a:lvl2pPr marL="1219215" indent="0">
              <a:buFontTx/>
              <a:buNone/>
              <a:defRPr sz="2800">
                <a:latin typeface="Mission Gothic Regular" pitchFamily="50" charset="0"/>
              </a:defRPr>
            </a:lvl2pPr>
            <a:lvl3pPr marL="2438430" indent="0">
              <a:buFontTx/>
              <a:buNone/>
              <a:defRPr sz="2800">
                <a:latin typeface="Mission Gothic Regular" pitchFamily="50" charset="0"/>
              </a:defRPr>
            </a:lvl3pPr>
            <a:lvl4pPr marL="3657646" indent="0">
              <a:buFontTx/>
              <a:buNone/>
              <a:defRPr sz="2800">
                <a:latin typeface="Mission Gothic Regular" pitchFamily="50" charset="0"/>
              </a:defRPr>
            </a:lvl4pPr>
            <a:lvl5pPr marL="4876861" indent="0">
              <a:buFontTx/>
              <a:buNone/>
              <a:defRPr sz="2800">
                <a:latin typeface="Mission Gothic Regular" pitchFamily="50" charset="0"/>
              </a:defRPr>
            </a:lvl5pPr>
          </a:lstStyle>
          <a:p>
            <a:pPr lvl="0"/>
            <a:endParaRPr lang="en-JM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6976533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13953067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20929600" y="46228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3488267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10464800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17441333" y="7885200"/>
            <a:ext cx="3454400" cy="3262400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</a:lstStyle>
          <a:p>
            <a:endParaRPr lang="en-US"/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17427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31.xml"/><Relationship Id="rId39" Type="http://schemas.openxmlformats.org/officeDocument/2006/relationships/slideLayout" Target="../slideLayouts/slideLayout44.xml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34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7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43.xml"/><Relationship Id="rId46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29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46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32" Type="http://schemas.openxmlformats.org/officeDocument/2006/relationships/slideLayout" Target="../slideLayouts/slideLayout37.xml"/><Relationship Id="rId37" Type="http://schemas.openxmlformats.org/officeDocument/2006/relationships/slideLayout" Target="../slideLayouts/slideLayout42.xml"/><Relationship Id="rId40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50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slideLayout" Target="../slideLayouts/slideLayout33.xml"/><Relationship Id="rId36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36.xml"/><Relationship Id="rId44" Type="http://schemas.openxmlformats.org/officeDocument/2006/relationships/slideLayout" Target="../slideLayouts/slideLayout49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32.xml"/><Relationship Id="rId30" Type="http://schemas.openxmlformats.org/officeDocument/2006/relationships/slideLayout" Target="../slideLayouts/slideLayout35.xml"/><Relationship Id="rId35" Type="http://schemas.openxmlformats.org/officeDocument/2006/relationships/slideLayout" Target="../slideLayouts/slideLayout40.xml"/><Relationship Id="rId43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6914" y="-18446"/>
            <a:ext cx="24405787" cy="13752892"/>
            <a:chOff x="0" y="0"/>
            <a:chExt cx="24405786" cy="13752890"/>
          </a:xfrm>
        </p:grpSpPr>
        <p:sp>
          <p:nvSpPr>
            <p:cNvPr id="2" name="Shape 2"/>
            <p:cNvSpPr/>
            <p:nvPr/>
          </p:nvSpPr>
          <p:spPr>
            <a:xfrm>
              <a:off x="7589403" y="7247712"/>
              <a:ext cx="13179215" cy="6489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21525"/>
                  </a:moveTo>
                  <a:lnTo>
                    <a:pt x="10415" y="320"/>
                  </a:lnTo>
                  <a:cubicBezTo>
                    <a:pt x="10518" y="84"/>
                    <a:pt x="10673" y="-33"/>
                    <a:pt x="10828" y="9"/>
                  </a:cubicBezTo>
                  <a:cubicBezTo>
                    <a:pt x="10933" y="37"/>
                    <a:pt x="11031" y="139"/>
                    <a:pt x="11103" y="296"/>
                  </a:cubicBezTo>
                  <a:lnTo>
                    <a:pt x="21600" y="21567"/>
                  </a:lnTo>
                  <a:lnTo>
                    <a:pt x="0" y="21525"/>
                  </a:lnTo>
                  <a:close/>
                </a:path>
              </a:pathLst>
            </a:custGeom>
            <a:solidFill>
              <a:srgbClr val="008BC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" name="Shape 3"/>
            <p:cNvSpPr/>
            <p:nvPr/>
          </p:nvSpPr>
          <p:spPr>
            <a:xfrm>
              <a:off x="7567358" y="6585"/>
              <a:ext cx="15139515" cy="1373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99" y="0"/>
                  </a:lnTo>
                  <a:lnTo>
                    <a:pt x="21600" y="21600"/>
                  </a:lnTo>
                  <a:lnTo>
                    <a:pt x="1954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13840619" cy="13752891"/>
              <a:chOff x="0" y="0"/>
              <a:chExt cx="13840618" cy="13752890"/>
            </a:xfrm>
          </p:grpSpPr>
          <p:sp>
            <p:nvSpPr>
              <p:cNvPr id="4" name="Shape 4"/>
              <p:cNvSpPr/>
              <p:nvPr/>
            </p:nvSpPr>
            <p:spPr>
              <a:xfrm>
                <a:off x="3544641" y="17047"/>
                <a:ext cx="10295978" cy="13731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9" y="0"/>
                    </a:moveTo>
                    <a:lnTo>
                      <a:pt x="7396" y="0"/>
                    </a:lnTo>
                    <a:lnTo>
                      <a:pt x="21476" y="10546"/>
                    </a:lnTo>
                    <a:cubicBezTo>
                      <a:pt x="21557" y="10619"/>
                      <a:pt x="21600" y="10711"/>
                      <a:pt x="21598" y="10806"/>
                    </a:cubicBezTo>
                    <a:cubicBezTo>
                      <a:pt x="21596" y="10908"/>
                      <a:pt x="21542" y="11006"/>
                      <a:pt x="21446" y="11079"/>
                    </a:cubicBezTo>
                    <a:lnTo>
                      <a:pt x="7413" y="21600"/>
                    </a:lnTo>
                    <a:lnTo>
                      <a:pt x="0" y="2160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" name="Shape 5"/>
              <p:cNvSpPr/>
              <p:nvPr/>
            </p:nvSpPr>
            <p:spPr>
              <a:xfrm>
                <a:off x="0" y="0"/>
                <a:ext cx="3555578" cy="13752891"/>
              </a:xfrm>
              <a:prstGeom prst="rect">
                <a:avLst/>
              </a:pr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>
                    <a:solidFill>
                      <a:srgbClr val="194D7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7" name="Shape 7"/>
            <p:cNvSpPr/>
            <p:nvPr/>
          </p:nvSpPr>
          <p:spPr>
            <a:xfrm>
              <a:off x="22995573" y="9027"/>
              <a:ext cx="1410214" cy="146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9" name="cardinal-logo-whit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5265" y="11331700"/>
            <a:ext cx="3108869" cy="87556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8" r:id="rId3"/>
    <p:sldLayoutId id="2147483652" r:id="rId4"/>
    <p:sldLayoutId id="2147483687" r:id="rId5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9pPr>
    </p:titleStyle>
    <p:bodyStyle>
      <a:lvl1pPr marL="39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1pPr>
      <a:lvl2pPr marL="1025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2pPr>
      <a:lvl3pPr marL="166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3pPr>
      <a:lvl4pPr marL="2295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4pPr>
      <a:lvl5pPr marL="293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5pPr>
      <a:lvl6pPr marL="3565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6pPr>
      <a:lvl7pPr marL="420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7pPr>
      <a:lvl8pPr marL="4835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8pPr>
      <a:lvl9pPr marL="547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5600" y="914400"/>
            <a:ext cx="20320000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00" y="3810002"/>
            <a:ext cx="21336000" cy="8331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4" name="Text Placeholder 7"/>
          <p:cNvSpPr txBox="1">
            <a:spLocks/>
          </p:cNvSpPr>
          <p:nvPr userDrawn="1"/>
        </p:nvSpPr>
        <p:spPr>
          <a:xfrm>
            <a:off x="3" y="0"/>
            <a:ext cx="1219200" cy="2590800"/>
          </a:xfrm>
          <a:prstGeom prst="rect">
            <a:avLst/>
          </a:prstGeom>
          <a:solidFill>
            <a:srgbClr val="1188CE"/>
          </a:solidFill>
        </p:spPr>
        <p:txBody>
          <a:bodyPr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2133">
              <a:solidFill>
                <a:srgbClr val="FFFFFF"/>
              </a:solidFill>
              <a:latin typeface="Alegreya Sans"/>
              <a:cs typeface="Alegreya San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0" y="965202"/>
            <a:ext cx="1219200" cy="7323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bg1"/>
                </a:solidFill>
                <a:latin typeface="Roboto Light"/>
                <a:cs typeface="Roboto Light"/>
              </a:defRPr>
            </a:lvl1pPr>
          </a:lstStyle>
          <a:p>
            <a:fld id="{7A92B6F5-D2F9-E441-9FF1-6B3A12DCB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1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  <p:sldLayoutId id="2147483727" r:id="rId38"/>
    <p:sldLayoutId id="2147483728" r:id="rId39"/>
    <p:sldLayoutId id="2147483729" r:id="rId40"/>
    <p:sldLayoutId id="2147483730" r:id="rId41"/>
    <p:sldLayoutId id="2147483731" r:id="rId42"/>
    <p:sldLayoutId id="2147483732" r:id="rId43"/>
    <p:sldLayoutId id="2147483733" r:id="rId44"/>
    <p:sldLayoutId id="2147483734" r:id="rId45"/>
  </p:sldLayoutIdLst>
  <p:transition spd="slow">
    <p:pull/>
  </p:transition>
  <p:hf hdr="0" dt="0"/>
  <p:txStyles>
    <p:titleStyle>
      <a:lvl1pPr algn="l" defTabSz="2438430" rtl="0" eaLnBrk="1" latinLnBrk="0" hangingPunct="1">
        <a:spcBef>
          <a:spcPct val="0"/>
        </a:spcBef>
        <a:buNone/>
        <a:defRPr sz="6400" b="0" i="0" kern="1200">
          <a:solidFill>
            <a:schemeClr val="tx1">
              <a:lumMod val="75000"/>
              <a:lumOff val="25000"/>
            </a:schemeClr>
          </a:solidFill>
          <a:latin typeface="Raleway Medium"/>
          <a:ea typeface="Calibri"/>
          <a:cs typeface="Raleway Medium"/>
        </a:defRPr>
      </a:lvl1pPr>
    </p:titleStyle>
    <p:bodyStyle>
      <a:lvl1pPr marL="914411" indent="-914411" algn="l" defTabSz="2438430" rtl="0" eaLnBrk="1" latinLnBrk="0" hangingPunct="1">
        <a:spcBef>
          <a:spcPct val="20000"/>
        </a:spcBef>
        <a:buFont typeface="Arial" pitchFamily="34" charset="0"/>
        <a:buChar char="•"/>
        <a:defRPr sz="3733" b="0" i="0" kern="1200">
          <a:solidFill>
            <a:srgbClr val="404040"/>
          </a:solidFill>
          <a:latin typeface="Raleway Medium"/>
          <a:ea typeface="+mn-ea"/>
          <a:cs typeface="Raleway Medium"/>
        </a:defRPr>
      </a:lvl1pPr>
      <a:lvl2pPr marL="1981225" indent="-762010" algn="l" defTabSz="2438430" rtl="0" eaLnBrk="1" latinLnBrk="0" hangingPunct="1">
        <a:spcBef>
          <a:spcPct val="20000"/>
        </a:spcBef>
        <a:buFont typeface="Arial" pitchFamily="34" charset="0"/>
        <a:buChar char="–"/>
        <a:defRPr sz="3200" b="0" i="0" kern="1200">
          <a:solidFill>
            <a:srgbClr val="404040"/>
          </a:solidFill>
          <a:latin typeface="Raleway Medium"/>
          <a:ea typeface="+mn-ea"/>
          <a:cs typeface="Raleway Medium"/>
        </a:defRPr>
      </a:lvl2pPr>
      <a:lvl3pPr marL="3048038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2933" b="0" i="0" kern="1200">
          <a:solidFill>
            <a:srgbClr val="404040"/>
          </a:solidFill>
          <a:latin typeface="Raleway Medium"/>
          <a:ea typeface="+mn-ea"/>
          <a:cs typeface="Raleway Medium"/>
        </a:defRPr>
      </a:lvl3pPr>
      <a:lvl4pPr marL="4267253" indent="-609608" algn="l" defTabSz="2438430" rtl="0" eaLnBrk="1" latinLnBrk="0" hangingPunct="1">
        <a:spcBef>
          <a:spcPct val="20000"/>
        </a:spcBef>
        <a:buFont typeface="Arial" pitchFamily="34" charset="0"/>
        <a:buChar char="–"/>
        <a:defRPr sz="2800" b="0" i="0" kern="1200">
          <a:solidFill>
            <a:srgbClr val="404040"/>
          </a:solidFill>
          <a:latin typeface="Raleway Medium"/>
          <a:ea typeface="+mn-ea"/>
          <a:cs typeface="Raleway Medium"/>
        </a:defRPr>
      </a:lvl4pPr>
      <a:lvl5pPr marL="5486469" indent="-609608" algn="l" defTabSz="2438430" rtl="0" eaLnBrk="1" latinLnBrk="0" hangingPunct="1">
        <a:spcBef>
          <a:spcPct val="20000"/>
        </a:spcBef>
        <a:buFont typeface="Arial" pitchFamily="34" charset="0"/>
        <a:buChar char="»"/>
        <a:defRPr sz="2800" b="0" i="0" kern="1200">
          <a:solidFill>
            <a:srgbClr val="404040"/>
          </a:solidFill>
          <a:latin typeface="Raleway Medium"/>
          <a:ea typeface="+mn-ea"/>
          <a:cs typeface="Raleway Medium"/>
        </a:defRPr>
      </a:lvl5pPr>
      <a:lvl6pPr marL="670568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6pPr>
      <a:lvl7pPr marL="7924899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7pPr>
      <a:lvl8pPr marL="9144114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8pPr>
      <a:lvl9pPr marL="10363330" indent="-609608" algn="l" defTabSz="2438430" rtl="0" eaLnBrk="1" latinLnBrk="0" hangingPunct="1">
        <a:spcBef>
          <a:spcPct val="20000"/>
        </a:spcBef>
        <a:buFont typeface="Arial" pitchFamily="34" charset="0"/>
        <a:buChar char="•"/>
        <a:defRPr sz="5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38430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5764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87686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096076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15291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534507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753722" algn="l" defTabSz="243843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gif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7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Cardinal_Solutions-2751.jp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7745" b="7745"/>
          <a:stretch>
            <a:fillRect/>
          </a:stretch>
        </p:blipFill>
        <p:spPr>
          <a:xfrm flipH="1">
            <a:off x="21635" y="4252"/>
            <a:ext cx="24375982" cy="13733162"/>
          </a:xfrm>
          <a:prstGeom prst="rect">
            <a:avLst/>
          </a:prstGeom>
        </p:spPr>
      </p:pic>
      <p:grpSp>
        <p:nvGrpSpPr>
          <p:cNvPr id="1027" name="Group 1027"/>
          <p:cNvGrpSpPr/>
          <p:nvPr/>
        </p:nvGrpSpPr>
        <p:grpSpPr>
          <a:xfrm>
            <a:off x="8728" y="-8558"/>
            <a:ext cx="24386738" cy="13762917"/>
            <a:chOff x="19050" y="-8558"/>
            <a:chExt cx="24386737" cy="13762915"/>
          </a:xfrm>
        </p:grpSpPr>
        <p:sp>
          <p:nvSpPr>
            <p:cNvPr id="1021" name="Shape 1021"/>
            <p:cNvSpPr/>
            <p:nvPr/>
          </p:nvSpPr>
          <p:spPr>
            <a:xfrm>
              <a:off x="7589403" y="7247712"/>
              <a:ext cx="13179215" cy="6489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21525"/>
                  </a:moveTo>
                  <a:lnTo>
                    <a:pt x="10415" y="320"/>
                  </a:lnTo>
                  <a:cubicBezTo>
                    <a:pt x="10518" y="84"/>
                    <a:pt x="10673" y="-33"/>
                    <a:pt x="10828" y="9"/>
                  </a:cubicBezTo>
                  <a:cubicBezTo>
                    <a:pt x="10933" y="37"/>
                    <a:pt x="11031" y="139"/>
                    <a:pt x="11103" y="296"/>
                  </a:cubicBezTo>
                  <a:lnTo>
                    <a:pt x="21600" y="21567"/>
                  </a:lnTo>
                  <a:lnTo>
                    <a:pt x="0" y="21525"/>
                  </a:lnTo>
                  <a:close/>
                </a:path>
              </a:pathLst>
            </a:custGeom>
            <a:solidFill>
              <a:srgbClr val="008BC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7567358" y="6585"/>
              <a:ext cx="15139515" cy="1373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99" y="0"/>
                  </a:lnTo>
                  <a:lnTo>
                    <a:pt x="21600" y="21600"/>
                  </a:lnTo>
                  <a:lnTo>
                    <a:pt x="1954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025" name="Group 1025"/>
            <p:cNvGrpSpPr/>
            <p:nvPr/>
          </p:nvGrpSpPr>
          <p:grpSpPr>
            <a:xfrm>
              <a:off x="19050" y="-538"/>
              <a:ext cx="13821570" cy="13754895"/>
              <a:chOff x="19050" y="-538"/>
              <a:chExt cx="13821569" cy="13754894"/>
            </a:xfrm>
          </p:grpSpPr>
          <p:sp>
            <p:nvSpPr>
              <p:cNvPr id="1023" name="Shape 1023"/>
              <p:cNvSpPr/>
              <p:nvPr/>
            </p:nvSpPr>
            <p:spPr>
              <a:xfrm>
                <a:off x="3544641" y="-538"/>
                <a:ext cx="10295978" cy="13731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9" y="0"/>
                    </a:moveTo>
                    <a:lnTo>
                      <a:pt x="7396" y="0"/>
                    </a:lnTo>
                    <a:lnTo>
                      <a:pt x="21476" y="10546"/>
                    </a:lnTo>
                    <a:cubicBezTo>
                      <a:pt x="21557" y="10619"/>
                      <a:pt x="21600" y="10711"/>
                      <a:pt x="21598" y="10806"/>
                    </a:cubicBezTo>
                    <a:cubicBezTo>
                      <a:pt x="21596" y="10908"/>
                      <a:pt x="21542" y="11006"/>
                      <a:pt x="21446" y="11079"/>
                    </a:cubicBezTo>
                    <a:lnTo>
                      <a:pt x="7413" y="21600"/>
                    </a:lnTo>
                    <a:lnTo>
                      <a:pt x="0" y="2160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19050" y="1465"/>
                <a:ext cx="3555578" cy="13752891"/>
              </a:xfrm>
              <a:prstGeom prst="rect">
                <a:avLst/>
              </a:pr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>
                    <a:solidFill>
                      <a:srgbClr val="194D7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026" name="Shape 1026"/>
            <p:cNvSpPr/>
            <p:nvPr/>
          </p:nvSpPr>
          <p:spPr>
            <a:xfrm>
              <a:off x="22995573" y="-8558"/>
              <a:ext cx="1410214" cy="146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28" name="Shape 1028"/>
          <p:cNvSpPr>
            <a:spLocks noGrp="1"/>
          </p:cNvSpPr>
          <p:nvPr>
            <p:ph type="body" idx="14"/>
          </p:nvPr>
        </p:nvSpPr>
        <p:spPr>
          <a:xfrm>
            <a:off x="598035" y="3788958"/>
            <a:ext cx="10038454" cy="1926541"/>
          </a:xfrm>
          <a:prstGeom prst="rect">
            <a:avLst/>
          </a:prstGeom>
        </p:spPr>
        <p:txBody>
          <a:bodyPr/>
          <a:lstStyle/>
          <a:p>
            <a:r>
              <a:rPr lang="en-US" sz="7200" dirty="0">
                <a:effectLst>
                  <a:outerShdw blurRad="63500" dist="63500" algn="ctr" rotWithShape="0">
                    <a:schemeClr val="tx1"/>
                  </a:outerShdw>
                </a:effectLst>
              </a:rPr>
              <a:t>Building HoloLens Apps</a:t>
            </a:r>
          </a:p>
          <a:p>
            <a:r>
              <a:rPr lang="en-US" sz="7200" dirty="0">
                <a:effectLst>
                  <a:outerShdw blurRad="63500" dist="63500" algn="ctr" rotWithShape="0">
                    <a:schemeClr val="tx1"/>
                  </a:outerShdw>
                </a:effectLst>
              </a:rPr>
              <a:t>With Unity &amp; C# </a:t>
            </a:r>
            <a:endParaRPr sz="7200" dirty="0">
              <a:effectLst>
                <a:outerShdw blurRad="63500" dist="63500" algn="ctr" rotWithShape="0">
                  <a:schemeClr val="tx1"/>
                </a:outerShdw>
              </a:effectLst>
            </a:endParaRPr>
          </a:p>
        </p:txBody>
      </p:sp>
      <p:pic>
        <p:nvPicPr>
          <p:cNvPr id="1029" name="cardinal-logo-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5265" y="11331700"/>
            <a:ext cx="3108869" cy="875560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Shape 1030"/>
          <p:cNvSpPr>
            <a:spLocks noGrp="1"/>
          </p:cNvSpPr>
          <p:nvPr>
            <p:ph type="body" idx="15"/>
          </p:nvPr>
        </p:nvSpPr>
        <p:spPr>
          <a:xfrm>
            <a:off x="598035" y="716372"/>
            <a:ext cx="11114118" cy="2875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Unraveling</a:t>
            </a:r>
          </a:p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Realities</a:t>
            </a:r>
            <a:endParaRPr sz="11200" dirty="0">
              <a:solidFill>
                <a:srgbClr val="F0F0F0"/>
              </a:solidFill>
              <a:effectLst>
                <a:outerShdw blurRad="63500" dist="63500" algn="ctr" rotWithShape="0">
                  <a:schemeClr val="tx1"/>
                </a:outerShdw>
              </a:effectLst>
            </a:endParaRPr>
          </a:p>
        </p:txBody>
      </p:sp>
      <p:sp>
        <p:nvSpPr>
          <p:cNvPr id="16" name="Shape 1030">
            <a:extLst>
              <a:ext uri="{FF2B5EF4-FFF2-40B4-BE49-F238E27FC236}">
                <a16:creationId xmlns:a16="http://schemas.microsoft.com/office/drawing/2014/main" id="{F1D7C8CE-29DC-42F4-A0B7-899F020215A5}"/>
              </a:ext>
            </a:extLst>
          </p:cNvPr>
          <p:cNvSpPr txBox="1">
            <a:spLocks/>
          </p:cNvSpPr>
          <p:nvPr/>
        </p:nvSpPr>
        <p:spPr>
          <a:xfrm>
            <a:off x="1062741" y="6151716"/>
            <a:ext cx="11114118" cy="2875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1200" b="1">
                <a:solidFill>
                  <a:srgbClr val="FFFFFF"/>
                </a:solidFill>
                <a:effectLst>
                  <a:outerShdw blurRad="63500" dist="635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0400" dirty="0">
                <a:solidFill>
                  <a:srgbClr val="F0F0F0"/>
                </a:solidFill>
              </a:rPr>
              <a:t>Jeff McKenzie</a:t>
            </a:r>
          </a:p>
        </p:txBody>
      </p:sp>
      <p:sp>
        <p:nvSpPr>
          <p:cNvPr id="17" name="Shape 1028">
            <a:extLst>
              <a:ext uri="{FF2B5EF4-FFF2-40B4-BE49-F238E27FC236}">
                <a16:creationId xmlns:a16="http://schemas.microsoft.com/office/drawing/2014/main" id="{7A03E430-D60F-4A97-AFC4-71D2CDFA6D82}"/>
              </a:ext>
            </a:extLst>
          </p:cNvPr>
          <p:cNvSpPr txBox="1">
            <a:spLocks/>
          </p:cNvSpPr>
          <p:nvPr/>
        </p:nvSpPr>
        <p:spPr>
          <a:xfrm>
            <a:off x="1031790" y="9058492"/>
            <a:ext cx="10038454" cy="19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>
              <a:lnSpc>
                <a:spcPct val="80000"/>
              </a:lnSpc>
              <a:defRPr sz="7200">
                <a:solidFill>
                  <a:srgbClr val="6ABE27"/>
                </a:solidFill>
                <a:effectLst>
                  <a:outerShdw blurRad="63500" dist="635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dirty="0"/>
              <a:t>@</a:t>
            </a:r>
            <a:r>
              <a:rPr lang="en-US" dirty="0" err="1"/>
              <a:t>jeffreymckenzie</a:t>
            </a:r>
            <a:endParaRPr lang="en-US" dirty="0"/>
          </a:p>
          <a:p>
            <a:r>
              <a:rPr lang="en-US" dirty="0"/>
              <a:t>mail@mcknz.com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E14F24-BA8D-40AE-9DB1-FC5B8CA31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720" y="1371600"/>
            <a:ext cx="1946656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10006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Cardinal_Solutions-2751.jp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7745" b="7745"/>
          <a:stretch>
            <a:fillRect/>
          </a:stretch>
        </p:blipFill>
        <p:spPr>
          <a:xfrm flipH="1">
            <a:off x="21635" y="4252"/>
            <a:ext cx="24375982" cy="13733162"/>
          </a:xfrm>
          <a:prstGeom prst="rect">
            <a:avLst/>
          </a:prstGeom>
        </p:spPr>
      </p:pic>
      <p:grpSp>
        <p:nvGrpSpPr>
          <p:cNvPr id="1027" name="Group 1027"/>
          <p:cNvGrpSpPr/>
          <p:nvPr/>
        </p:nvGrpSpPr>
        <p:grpSpPr>
          <a:xfrm>
            <a:off x="8728" y="-8558"/>
            <a:ext cx="24386738" cy="13762917"/>
            <a:chOff x="19050" y="-8558"/>
            <a:chExt cx="24386737" cy="13762915"/>
          </a:xfrm>
        </p:grpSpPr>
        <p:sp>
          <p:nvSpPr>
            <p:cNvPr id="1021" name="Shape 1021"/>
            <p:cNvSpPr/>
            <p:nvPr/>
          </p:nvSpPr>
          <p:spPr>
            <a:xfrm>
              <a:off x="7589403" y="7247712"/>
              <a:ext cx="13179215" cy="6489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21525"/>
                  </a:moveTo>
                  <a:lnTo>
                    <a:pt x="10415" y="320"/>
                  </a:lnTo>
                  <a:cubicBezTo>
                    <a:pt x="10518" y="84"/>
                    <a:pt x="10673" y="-33"/>
                    <a:pt x="10828" y="9"/>
                  </a:cubicBezTo>
                  <a:cubicBezTo>
                    <a:pt x="10933" y="37"/>
                    <a:pt x="11031" y="139"/>
                    <a:pt x="11103" y="296"/>
                  </a:cubicBezTo>
                  <a:lnTo>
                    <a:pt x="21600" y="21567"/>
                  </a:lnTo>
                  <a:lnTo>
                    <a:pt x="0" y="21525"/>
                  </a:lnTo>
                  <a:close/>
                </a:path>
              </a:pathLst>
            </a:custGeom>
            <a:solidFill>
              <a:srgbClr val="008BC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7567358" y="6585"/>
              <a:ext cx="15139515" cy="1373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99" y="0"/>
                  </a:lnTo>
                  <a:lnTo>
                    <a:pt x="21600" y="21600"/>
                  </a:lnTo>
                  <a:lnTo>
                    <a:pt x="1954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025" name="Group 1025"/>
            <p:cNvGrpSpPr/>
            <p:nvPr/>
          </p:nvGrpSpPr>
          <p:grpSpPr>
            <a:xfrm>
              <a:off x="19050" y="-538"/>
              <a:ext cx="13821570" cy="13754895"/>
              <a:chOff x="19050" y="-538"/>
              <a:chExt cx="13821569" cy="13754894"/>
            </a:xfrm>
          </p:grpSpPr>
          <p:sp>
            <p:nvSpPr>
              <p:cNvPr id="1023" name="Shape 1023"/>
              <p:cNvSpPr/>
              <p:nvPr/>
            </p:nvSpPr>
            <p:spPr>
              <a:xfrm>
                <a:off x="3544641" y="-538"/>
                <a:ext cx="10295978" cy="13731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9" y="0"/>
                    </a:moveTo>
                    <a:lnTo>
                      <a:pt x="7396" y="0"/>
                    </a:lnTo>
                    <a:lnTo>
                      <a:pt x="21476" y="10546"/>
                    </a:lnTo>
                    <a:cubicBezTo>
                      <a:pt x="21557" y="10619"/>
                      <a:pt x="21600" y="10711"/>
                      <a:pt x="21598" y="10806"/>
                    </a:cubicBezTo>
                    <a:cubicBezTo>
                      <a:pt x="21596" y="10908"/>
                      <a:pt x="21542" y="11006"/>
                      <a:pt x="21446" y="11079"/>
                    </a:cubicBezTo>
                    <a:lnTo>
                      <a:pt x="7413" y="21600"/>
                    </a:lnTo>
                    <a:lnTo>
                      <a:pt x="0" y="2160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19050" y="1465"/>
                <a:ext cx="3555578" cy="13752891"/>
              </a:xfrm>
              <a:prstGeom prst="rect">
                <a:avLst/>
              </a:pr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>
                    <a:solidFill>
                      <a:srgbClr val="194D7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026" name="Shape 1026"/>
            <p:cNvSpPr/>
            <p:nvPr/>
          </p:nvSpPr>
          <p:spPr>
            <a:xfrm>
              <a:off x="22995573" y="-8558"/>
              <a:ext cx="1410214" cy="146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28" name="Shape 1028"/>
          <p:cNvSpPr>
            <a:spLocks noGrp="1"/>
          </p:cNvSpPr>
          <p:nvPr>
            <p:ph type="body" idx="14"/>
          </p:nvPr>
        </p:nvSpPr>
        <p:spPr>
          <a:xfrm>
            <a:off x="598035" y="3788958"/>
            <a:ext cx="10038454" cy="1926541"/>
          </a:xfrm>
          <a:prstGeom prst="rect">
            <a:avLst/>
          </a:prstGeom>
        </p:spPr>
        <p:txBody>
          <a:bodyPr/>
          <a:lstStyle/>
          <a:p>
            <a:r>
              <a:rPr lang="en-US" sz="7200" dirty="0">
                <a:effectLst>
                  <a:outerShdw blurRad="63500" dist="63500" algn="ctr" rotWithShape="0">
                    <a:schemeClr val="tx1"/>
                  </a:outerShdw>
                </a:effectLst>
              </a:rPr>
              <a:t>Building HoloLens Apps</a:t>
            </a:r>
          </a:p>
          <a:p>
            <a:r>
              <a:rPr lang="en-US" sz="7200" dirty="0">
                <a:effectLst>
                  <a:outerShdw blurRad="63500" dist="63500" algn="ctr" rotWithShape="0">
                    <a:schemeClr val="tx1"/>
                  </a:outerShdw>
                </a:effectLst>
              </a:rPr>
              <a:t>With Unity &amp; C# </a:t>
            </a:r>
            <a:endParaRPr sz="7200" dirty="0">
              <a:effectLst>
                <a:outerShdw blurRad="63500" dist="63500" algn="ctr" rotWithShape="0">
                  <a:schemeClr val="tx1"/>
                </a:outerShdw>
              </a:effectLst>
            </a:endParaRPr>
          </a:p>
        </p:txBody>
      </p:sp>
      <p:pic>
        <p:nvPicPr>
          <p:cNvPr id="1029" name="cardinal-logo-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5265" y="11331700"/>
            <a:ext cx="3108869" cy="875560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Shape 1030"/>
          <p:cNvSpPr>
            <a:spLocks noGrp="1"/>
          </p:cNvSpPr>
          <p:nvPr>
            <p:ph type="body" idx="15"/>
          </p:nvPr>
        </p:nvSpPr>
        <p:spPr>
          <a:xfrm>
            <a:off x="598035" y="716372"/>
            <a:ext cx="11114118" cy="28755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Unraveling</a:t>
            </a:r>
          </a:p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Realities</a:t>
            </a:r>
            <a:endParaRPr sz="11200" dirty="0">
              <a:solidFill>
                <a:srgbClr val="F0F0F0"/>
              </a:solidFill>
              <a:effectLst>
                <a:outerShdw blurRad="63500" dist="63500" algn="ctr" rotWithShape="0">
                  <a:schemeClr val="tx1"/>
                </a:outerShdw>
              </a:effectLst>
            </a:endParaRPr>
          </a:p>
        </p:txBody>
      </p:sp>
      <p:sp>
        <p:nvSpPr>
          <p:cNvPr id="16" name="Shape 1030">
            <a:extLst>
              <a:ext uri="{FF2B5EF4-FFF2-40B4-BE49-F238E27FC236}">
                <a16:creationId xmlns:a16="http://schemas.microsoft.com/office/drawing/2014/main" id="{F1D7C8CE-29DC-42F4-A0B7-899F020215A5}"/>
              </a:ext>
            </a:extLst>
          </p:cNvPr>
          <p:cNvSpPr txBox="1">
            <a:spLocks/>
          </p:cNvSpPr>
          <p:nvPr/>
        </p:nvSpPr>
        <p:spPr>
          <a:xfrm>
            <a:off x="1062741" y="6151716"/>
            <a:ext cx="11114118" cy="2875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1200" b="1">
                <a:solidFill>
                  <a:srgbClr val="FFFFFF"/>
                </a:solidFill>
                <a:effectLst>
                  <a:outerShdw blurRad="63500" dist="635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0400" dirty="0">
                <a:solidFill>
                  <a:srgbClr val="F0F0F0"/>
                </a:solidFill>
              </a:rPr>
              <a:t>Jeff McKenzie</a:t>
            </a:r>
          </a:p>
        </p:txBody>
      </p:sp>
      <p:sp>
        <p:nvSpPr>
          <p:cNvPr id="17" name="Shape 1028">
            <a:extLst>
              <a:ext uri="{FF2B5EF4-FFF2-40B4-BE49-F238E27FC236}">
                <a16:creationId xmlns:a16="http://schemas.microsoft.com/office/drawing/2014/main" id="{7A03E430-D60F-4A97-AFC4-71D2CDFA6D82}"/>
              </a:ext>
            </a:extLst>
          </p:cNvPr>
          <p:cNvSpPr txBox="1">
            <a:spLocks/>
          </p:cNvSpPr>
          <p:nvPr/>
        </p:nvSpPr>
        <p:spPr>
          <a:xfrm>
            <a:off x="1031790" y="9058492"/>
            <a:ext cx="10038454" cy="19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 anchor="t">
            <a:noAutofit/>
          </a:bodyPr>
          <a:lstStyle>
            <a:lvl1pPr>
              <a:lnSpc>
                <a:spcPct val="80000"/>
              </a:lnSpc>
              <a:defRPr sz="7200">
                <a:solidFill>
                  <a:srgbClr val="6ABE27"/>
                </a:solidFill>
                <a:effectLst>
                  <a:outerShdw blurRad="63500" dist="635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dirty="0"/>
              <a:t>@</a:t>
            </a:r>
            <a:r>
              <a:rPr lang="en-US" dirty="0" err="1"/>
              <a:t>jeffreymckenzie</a:t>
            </a:r>
            <a:endParaRPr lang="en-US" dirty="0"/>
          </a:p>
          <a:p>
            <a:r>
              <a:rPr lang="en-US" dirty="0"/>
              <a:t>mail@mcknz.com</a:t>
            </a:r>
          </a:p>
        </p:txBody>
      </p:sp>
    </p:spTree>
    <p:extLst>
      <p:ext uri="{BB962C8B-B14F-4D97-AF65-F5344CB8AC3E}">
        <p14:creationId xmlns:p14="http://schemas.microsoft.com/office/powerpoint/2010/main" val="17045844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5851381" y="4287333"/>
            <a:ext cx="12681238" cy="514133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368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32962045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0">
            <a:extLst>
              <a:ext uri="{FF2B5EF4-FFF2-40B4-BE49-F238E27FC236}">
                <a16:creationId xmlns:a16="http://schemas.microsoft.com/office/drawing/2014/main" id="{7411F094-6CE1-4AE3-9702-79FB6B1B8278}"/>
              </a:ext>
            </a:extLst>
          </p:cNvPr>
          <p:cNvSpPr txBox="1">
            <a:spLocks/>
          </p:cNvSpPr>
          <p:nvPr/>
        </p:nvSpPr>
        <p:spPr>
          <a:xfrm>
            <a:off x="4679157" y="3600451"/>
            <a:ext cx="15025687" cy="6515099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Unraveling</a:t>
            </a:r>
          </a:p>
          <a:p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Realities</a:t>
            </a:r>
          </a:p>
        </p:txBody>
      </p:sp>
    </p:spTree>
    <p:extLst>
      <p:ext uri="{BB962C8B-B14F-4D97-AF65-F5344CB8AC3E}">
        <p14:creationId xmlns:p14="http://schemas.microsoft.com/office/powerpoint/2010/main" val="14039272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9290447" y="4305300"/>
            <a:ext cx="5803106" cy="51054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368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VR</a:t>
            </a:r>
          </a:p>
        </p:txBody>
      </p:sp>
    </p:spTree>
    <p:extLst>
      <p:ext uri="{BB962C8B-B14F-4D97-AF65-F5344CB8AC3E}">
        <p14:creationId xmlns:p14="http://schemas.microsoft.com/office/powerpoint/2010/main" val="883729833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2092037" y="4701670"/>
            <a:ext cx="20199927" cy="431266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16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Head-Mounted Display</a:t>
            </a:r>
          </a:p>
          <a:p>
            <a:pPr algn="ctr"/>
            <a:r>
              <a:rPr lang="en-US" sz="16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(HMD)</a:t>
            </a:r>
          </a:p>
        </p:txBody>
      </p:sp>
    </p:spTree>
    <p:extLst>
      <p:ext uri="{BB962C8B-B14F-4D97-AF65-F5344CB8AC3E}">
        <p14:creationId xmlns:p14="http://schemas.microsoft.com/office/powerpoint/2010/main" val="28494624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2092037" y="1805718"/>
            <a:ext cx="20199927" cy="10104564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16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That Big Or Small</a:t>
            </a:r>
          </a:p>
          <a:p>
            <a:pPr algn="ctr"/>
            <a:r>
              <a:rPr lang="en-US" sz="16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Thing That You Put</a:t>
            </a:r>
          </a:p>
          <a:p>
            <a:pPr algn="ctr"/>
            <a:r>
              <a:rPr lang="en-US" sz="16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On Your Head Or In Front Of Your Face</a:t>
            </a:r>
          </a:p>
          <a:p>
            <a:pPr algn="ctr"/>
            <a:r>
              <a:rPr lang="en-US" sz="16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(TBOSTTYPOYHOIFOYF)</a:t>
            </a:r>
          </a:p>
        </p:txBody>
      </p:sp>
    </p:spTree>
    <p:extLst>
      <p:ext uri="{BB962C8B-B14F-4D97-AF65-F5344CB8AC3E}">
        <p14:creationId xmlns:p14="http://schemas.microsoft.com/office/powerpoint/2010/main" val="356485564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2C7A9-097C-41E3-A917-D4BD53F1B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775" y="1371600"/>
            <a:ext cx="1433045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2167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46A0D-7C06-430D-9FC0-A154F5505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91" y="1371600"/>
            <a:ext cx="16463219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7034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5FD457-B041-4903-B668-1865609FC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869" y="1371600"/>
            <a:ext cx="1949226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14916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46A0D-7C06-430D-9FC0-A154F55055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91" y="1371600"/>
            <a:ext cx="16463219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169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>
            <a:off x="6029427" y="772707"/>
            <a:ext cx="0" cy="1591989"/>
          </a:xfrm>
          <a:prstGeom prst="line">
            <a:avLst/>
          </a:prstGeom>
          <a:ln w="19050" cap="rnd" cmpd="sng">
            <a:solidFill>
              <a:schemeClr val="bg1"/>
            </a:solidFill>
            <a:prstDash val="sys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Quad Arrow 4"/>
          <p:cNvSpPr/>
          <p:nvPr/>
        </p:nvSpPr>
        <p:spPr>
          <a:xfrm>
            <a:off x="7169735" y="9971948"/>
            <a:ext cx="632141" cy="632141"/>
          </a:xfrm>
          <a:prstGeom prst="quad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24384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Open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959755" y="12184572"/>
            <a:ext cx="22242192" cy="1072797"/>
            <a:chOff x="235326" y="4552948"/>
            <a:chExt cx="8340822" cy="4022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326" y="4552948"/>
              <a:ext cx="1167965" cy="402299"/>
            </a:xfrm>
            <a:prstGeom prst="rect">
              <a:avLst/>
            </a:prstGeom>
          </p:spPr>
        </p:pic>
        <p:pic>
          <p:nvPicPr>
            <p:cNvPr id="4100" name="Picture 4" descr="https://upload.wikimedia.org/wikipedia/commons/2/2f/Microstrategy-logo.gif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03" b="32958"/>
            <a:stretch/>
          </p:blipFill>
          <p:spPr bwMode="auto">
            <a:xfrm>
              <a:off x="6191664" y="4601697"/>
              <a:ext cx="1137836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https://www.cloudera.com/content/dam/www/static/images/logos/cloudera-card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11" t="38078" r="2711" b="37912"/>
            <a:stretch/>
          </p:blipFill>
          <p:spPr bwMode="auto">
            <a:xfrm>
              <a:off x="1552535" y="4642018"/>
              <a:ext cx="933620" cy="22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https://tableau.lcsexams.com/images/TableauLogo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6666" y="4642018"/>
              <a:ext cx="1069482" cy="22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Image result for pivotal logo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119" y="4655332"/>
              <a:ext cx="858825" cy="197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Image result for red hat logo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9108" y="4617348"/>
              <a:ext cx="847648" cy="273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 descr="Image result for sitecore log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920" y="4616736"/>
              <a:ext cx="1157760" cy="274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6244360" y="4081712"/>
            <a:ext cx="2514507" cy="3125467"/>
            <a:chOff x="5555023" y="1544331"/>
            <a:chExt cx="942940" cy="1172050"/>
          </a:xfrm>
        </p:grpSpPr>
        <p:sp>
          <p:nvSpPr>
            <p:cNvPr id="12" name="TextBox 11"/>
            <p:cNvSpPr txBox="1"/>
            <p:nvPr/>
          </p:nvSpPr>
          <p:spPr>
            <a:xfrm>
              <a:off x="5555023" y="2512503"/>
              <a:ext cx="942940" cy="20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anose="020B0003030101060003" pitchFamily="34" charset="0"/>
                  <a:ea typeface="+mn-ea"/>
                  <a:cs typeface="+mn-cs"/>
                  <a:sym typeface="Open Sans"/>
                </a:rPr>
                <a:t>Cloud</a:t>
              </a:r>
            </a:p>
          </p:txBody>
        </p:sp>
        <p:pic>
          <p:nvPicPr>
            <p:cNvPr id="101" name="Picture 100" descr="cloud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055" y="1544331"/>
              <a:ext cx="912876" cy="912876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0200433" y="4081712"/>
            <a:ext cx="2703843" cy="3095728"/>
            <a:chOff x="7393681" y="1551582"/>
            <a:chExt cx="1013941" cy="1160898"/>
          </a:xfrm>
        </p:grpSpPr>
        <p:sp>
          <p:nvSpPr>
            <p:cNvPr id="24" name="TextBox 23"/>
            <p:cNvSpPr txBox="1"/>
            <p:nvPr/>
          </p:nvSpPr>
          <p:spPr>
            <a:xfrm>
              <a:off x="7393681" y="2508602"/>
              <a:ext cx="1013941" cy="20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anose="020B0003030101060003" pitchFamily="34" charset="0"/>
                  <a:ea typeface="+mn-ea"/>
                  <a:cs typeface="+mn-cs"/>
                  <a:sym typeface="Open Sans"/>
                </a:rPr>
                <a:t>Mobile</a:t>
              </a:r>
            </a:p>
          </p:txBody>
        </p:sp>
        <p:pic>
          <p:nvPicPr>
            <p:cNvPr id="102" name="Picture 101" descr="mobile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8940" y="1551582"/>
              <a:ext cx="883423" cy="883423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16149695" y="7853034"/>
            <a:ext cx="2703843" cy="3185590"/>
            <a:chOff x="5519522" y="2958576"/>
            <a:chExt cx="1013941" cy="1194596"/>
          </a:xfrm>
        </p:grpSpPr>
        <p:sp>
          <p:nvSpPr>
            <p:cNvPr id="21" name="TextBox 20"/>
            <p:cNvSpPr txBox="1"/>
            <p:nvPr/>
          </p:nvSpPr>
          <p:spPr>
            <a:xfrm>
              <a:off x="5519522" y="3949294"/>
              <a:ext cx="1013941" cy="20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anose="020B0003030101060003" pitchFamily="34" charset="0"/>
                  <a:ea typeface="+mn-ea"/>
                  <a:cs typeface="+mn-cs"/>
                  <a:sym typeface="Open Sans"/>
                </a:rPr>
                <a:t>Data</a:t>
              </a:r>
            </a:p>
          </p:txBody>
        </p:sp>
        <p:pic>
          <p:nvPicPr>
            <p:cNvPr id="103" name="Picture 102" descr="BI.png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4446" y="2958576"/>
              <a:ext cx="924092" cy="924092"/>
            </a:xfrm>
            <a:prstGeom prst="rect">
              <a:avLst/>
            </a:prstGeom>
          </p:spPr>
        </p:pic>
      </p:grpSp>
      <p:grpSp>
        <p:nvGrpSpPr>
          <p:cNvPr id="16" name="Group 15"/>
          <p:cNvGrpSpPr/>
          <p:nvPr/>
        </p:nvGrpSpPr>
        <p:grpSpPr>
          <a:xfrm>
            <a:off x="20200433" y="7846173"/>
            <a:ext cx="2703843" cy="3173115"/>
            <a:chOff x="7393681" y="2963254"/>
            <a:chExt cx="1013941" cy="1189918"/>
          </a:xfrm>
        </p:grpSpPr>
        <p:sp>
          <p:nvSpPr>
            <p:cNvPr id="33" name="TextBox 32"/>
            <p:cNvSpPr txBox="1"/>
            <p:nvPr/>
          </p:nvSpPr>
          <p:spPr>
            <a:xfrm>
              <a:off x="7393681" y="3949294"/>
              <a:ext cx="1013941" cy="20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24384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33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aleway" panose="020B0003030101060003" pitchFamily="34" charset="0"/>
                  <a:ea typeface="+mn-ea"/>
                  <a:cs typeface="+mn-cs"/>
                  <a:sym typeface="Open Sans"/>
                </a:rPr>
                <a:t>Web</a:t>
              </a:r>
            </a:p>
          </p:txBody>
        </p:sp>
        <p:pic>
          <p:nvPicPr>
            <p:cNvPr id="104" name="Picture 103" descr="customa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191" y="2963254"/>
              <a:ext cx="912920" cy="91292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48" y="3305533"/>
            <a:ext cx="16382373" cy="8365184"/>
          </a:xfrm>
          <a:prstGeom prst="rect">
            <a:avLst/>
          </a:prstGeom>
        </p:spPr>
      </p:pic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BF758EE-1A10-41EE-9251-ECE81BABC156}"/>
              </a:ext>
            </a:extLst>
          </p:cNvPr>
          <p:cNvSpPr txBox="1">
            <a:spLocks/>
          </p:cNvSpPr>
          <p:nvPr/>
        </p:nvSpPr>
        <p:spPr>
          <a:xfrm>
            <a:off x="0" y="-200025"/>
            <a:ext cx="24384000" cy="2779639"/>
          </a:xfrm>
          <a:prstGeom prst="rect">
            <a:avLst/>
          </a:prstGeom>
          <a:solidFill>
            <a:srgbClr val="048BE6">
              <a:alpha val="85000"/>
            </a:srgbClr>
          </a:solidFill>
        </p:spPr>
        <p:txBody>
          <a:bodyPr anchor="ctr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legreya Sans"/>
              <a:ea typeface="+mn-ea"/>
              <a:cs typeface="Alegreya Sans"/>
              <a:sym typeface="Open Sans"/>
            </a:endParaRPr>
          </a:p>
        </p:txBody>
      </p:sp>
      <p:pic>
        <p:nvPicPr>
          <p:cNvPr id="29" name="Picture 28" descr="logo_wht.png">
            <a:extLst>
              <a:ext uri="{FF2B5EF4-FFF2-40B4-BE49-F238E27FC236}">
                <a16:creationId xmlns:a16="http://schemas.microsoft.com/office/drawing/2014/main" id="{5651D5E6-FD70-4740-A8C9-59252C71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42" y="261626"/>
            <a:ext cx="7398326" cy="207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1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505CB-23C1-4E02-A230-72ED067DC5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6" r="14135"/>
          <a:stretch/>
        </p:blipFill>
        <p:spPr>
          <a:xfrm>
            <a:off x="2562225" y="1371600"/>
            <a:ext cx="19259550" cy="10972800"/>
          </a:xfrm>
          <a:prstGeom prst="rect">
            <a:avLst/>
          </a:prstGeom>
        </p:spPr>
      </p:pic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5114925" y="10029825"/>
            <a:ext cx="17002125" cy="3086099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24800" dirty="0" err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IdeaFoundry</a:t>
            </a:r>
            <a:endParaRPr lang="en-US" sz="24800" dirty="0">
              <a:solidFill>
                <a:srgbClr val="F0F0F0"/>
              </a:solidFill>
              <a:effectLst>
                <a:outerShdw blurRad="63500" dist="63500" algn="ctr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359256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D12EBDF-DB99-4D0D-9D84-E695BCB702DF}"/>
              </a:ext>
            </a:extLst>
          </p:cNvPr>
          <p:cNvGrpSpPr/>
          <p:nvPr/>
        </p:nvGrpSpPr>
        <p:grpSpPr>
          <a:xfrm>
            <a:off x="3376613" y="1371600"/>
            <a:ext cx="17630775" cy="10972800"/>
            <a:chOff x="3343275" y="1371600"/>
            <a:chExt cx="17630775" cy="10972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CA1BC6-65F2-46A9-8B44-06C223E57E41}"/>
                </a:ext>
              </a:extLst>
            </p:cNvPr>
            <p:cNvSpPr/>
            <p:nvPr/>
          </p:nvSpPr>
          <p:spPr>
            <a:xfrm>
              <a:off x="3343275" y="1371600"/>
              <a:ext cx="17630775" cy="10972800"/>
            </a:xfrm>
            <a:prstGeom prst="rect">
              <a:avLst/>
            </a:prstGeom>
            <a:solidFill>
              <a:schemeClr val="tx1"/>
            </a:soli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926D6DB-B5A7-4FE4-AC08-D80600C7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1371600"/>
              <a:ext cx="10972800" cy="1097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80579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B8FB7C-49A8-4DC4-8B5E-A6154F3F8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1600"/>
            <a:ext cx="195072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64335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993AEA-FDAB-46AE-807B-7BCA266B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4287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1703D9-514E-4E42-8C3B-7541CD0AD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61" y="1371600"/>
            <a:ext cx="19525279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7552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A5B18D-3689-4002-A573-9E21AC5C1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581" y="1371600"/>
            <a:ext cx="19516838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8143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993AEA-FDAB-46AE-807B-7BCA266B7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611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9290447" y="4305300"/>
            <a:ext cx="5803106" cy="51054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368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AR</a:t>
            </a:r>
          </a:p>
        </p:txBody>
      </p:sp>
    </p:spTree>
    <p:extLst>
      <p:ext uri="{BB962C8B-B14F-4D97-AF65-F5344CB8AC3E}">
        <p14:creationId xmlns:p14="http://schemas.microsoft.com/office/powerpoint/2010/main" val="2719083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B8C883-F8DD-4DC1-809E-FA3CEEC5B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195" y="1371600"/>
            <a:ext cx="823161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3222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339208-27CF-4D85-9982-90CC47C28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143000"/>
            <a:ext cx="182880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5725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F96ED7-497E-438F-A8EF-ECBDC4A4F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1600"/>
            <a:ext cx="195072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5448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FEB294-0407-439F-BD14-718ED16B30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1" r="4628"/>
          <a:stretch/>
        </p:blipFill>
        <p:spPr>
          <a:xfrm>
            <a:off x="4819650" y="1371600"/>
            <a:ext cx="14744701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6514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8760024" y="4305300"/>
            <a:ext cx="6863953" cy="51054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368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MR</a:t>
            </a:r>
          </a:p>
        </p:txBody>
      </p:sp>
    </p:spTree>
    <p:extLst>
      <p:ext uri="{BB962C8B-B14F-4D97-AF65-F5344CB8AC3E}">
        <p14:creationId xmlns:p14="http://schemas.microsoft.com/office/powerpoint/2010/main" val="240777212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2092037" y="3630108"/>
            <a:ext cx="20199927" cy="645578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HoloLens</a:t>
            </a:r>
          </a:p>
          <a:p>
            <a:pPr algn="ctr"/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4031591958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2092037" y="3529554"/>
            <a:ext cx="20199927" cy="6656893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128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developer.microsoft.com/</a:t>
            </a:r>
          </a:p>
          <a:p>
            <a:pPr algn="ctr"/>
            <a:r>
              <a:rPr lang="en-US" sz="12800" dirty="0" err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en</a:t>
            </a:r>
            <a:r>
              <a:rPr lang="en-US" sz="128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-us/windows/</a:t>
            </a:r>
          </a:p>
          <a:p>
            <a:pPr algn="ctr"/>
            <a:r>
              <a:rPr lang="en-US" sz="128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mixed-reality/</a:t>
            </a:r>
          </a:p>
          <a:p>
            <a:pPr algn="ctr"/>
            <a:r>
              <a:rPr lang="en-US" sz="12800" dirty="0" err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install_the_tools</a:t>
            </a:r>
            <a:endParaRPr lang="en-US" sz="12800" dirty="0">
              <a:solidFill>
                <a:srgbClr val="F0F0F0"/>
              </a:solidFill>
              <a:effectLst>
                <a:outerShdw blurRad="63500" dist="63500" algn="ctr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091988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2092037" y="1993242"/>
            <a:ext cx="20199927" cy="9729517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Win 10/8/7</a:t>
            </a:r>
          </a:p>
          <a:p>
            <a:pPr algn="ctr"/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Server 2012/2008</a:t>
            </a:r>
          </a:p>
        </p:txBody>
      </p:sp>
    </p:spTree>
    <p:extLst>
      <p:ext uri="{BB962C8B-B14F-4D97-AF65-F5344CB8AC3E}">
        <p14:creationId xmlns:p14="http://schemas.microsoft.com/office/powerpoint/2010/main" val="271302573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1A286E-9B2C-4E3B-A2F5-9902D044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876142"/>
            <a:ext cx="16459200" cy="59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32560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E46827-BB0D-4D59-A6FC-D0655AA5F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36"/>
          <a:stretch/>
        </p:blipFill>
        <p:spPr>
          <a:xfrm>
            <a:off x="2560320" y="1371600"/>
            <a:ext cx="19263360" cy="10972800"/>
          </a:xfrm>
          <a:prstGeom prst="rect">
            <a:avLst/>
          </a:prstGeom>
        </p:spPr>
      </p:pic>
      <p:sp>
        <p:nvSpPr>
          <p:cNvPr id="5" name="Shape 1030">
            <a:extLst>
              <a:ext uri="{FF2B5EF4-FFF2-40B4-BE49-F238E27FC236}">
                <a16:creationId xmlns:a16="http://schemas.microsoft.com/office/drawing/2014/main" id="{551889FE-09BA-4DDA-81E4-AC52B4A53249}"/>
              </a:ext>
            </a:extLst>
          </p:cNvPr>
          <p:cNvSpPr txBox="1">
            <a:spLocks/>
          </p:cNvSpPr>
          <p:nvPr/>
        </p:nvSpPr>
        <p:spPr>
          <a:xfrm>
            <a:off x="6657975" y="2286000"/>
            <a:ext cx="13462289" cy="2599784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16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store.unity.com</a:t>
            </a:r>
          </a:p>
        </p:txBody>
      </p:sp>
    </p:spTree>
    <p:extLst>
      <p:ext uri="{BB962C8B-B14F-4D97-AF65-F5344CB8AC3E}">
        <p14:creationId xmlns:p14="http://schemas.microsoft.com/office/powerpoint/2010/main" val="643621275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CB9E45-9689-4DDF-9D6E-788F572D0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557" y="1371600"/>
            <a:ext cx="19686887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84840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2092037" y="1908804"/>
            <a:ext cx="20199927" cy="9898392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Visual Studio</a:t>
            </a:r>
          </a:p>
          <a:p>
            <a:pPr algn="ctr"/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2017 / 2015</a:t>
            </a:r>
          </a:p>
          <a:p>
            <a:pPr algn="ctr"/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(Community)</a:t>
            </a:r>
          </a:p>
        </p:txBody>
      </p:sp>
    </p:spTree>
    <p:extLst>
      <p:ext uri="{BB962C8B-B14F-4D97-AF65-F5344CB8AC3E}">
        <p14:creationId xmlns:p14="http://schemas.microsoft.com/office/powerpoint/2010/main" val="349975816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E4361F-6734-4026-84ED-D62F53843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542" b="20052"/>
          <a:stretch/>
        </p:blipFill>
        <p:spPr>
          <a:xfrm>
            <a:off x="3357764" y="1371600"/>
            <a:ext cx="1766847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840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776F36-6881-415E-87BE-6AF21CF3D2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734" y="1371600"/>
            <a:ext cx="1945653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86462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29E4DA-D4CA-4D55-99B4-3053914E79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666" b="51200"/>
          <a:stretch/>
        </p:blipFill>
        <p:spPr>
          <a:xfrm>
            <a:off x="2778177" y="1371600"/>
            <a:ext cx="18827646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94831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042DB3-4D01-436D-BBF0-08924648F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48665" b="54400"/>
          <a:stretch/>
        </p:blipFill>
        <p:spPr>
          <a:xfrm>
            <a:off x="2310065" y="1371600"/>
            <a:ext cx="1976387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66252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B2ACF-5720-4389-A17A-CEE39F379E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78"/>
          <a:stretch/>
        </p:blipFill>
        <p:spPr>
          <a:xfrm>
            <a:off x="2197435" y="1371600"/>
            <a:ext cx="1998913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361682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353BED-E451-4410-9521-6ACB583270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8" t="11098" r="3771" b="31559"/>
          <a:stretch/>
        </p:blipFill>
        <p:spPr>
          <a:xfrm>
            <a:off x="5868438" y="1371600"/>
            <a:ext cx="1264712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9442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8AEC12-E8F7-499D-92D6-24C96B374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52" b="22544"/>
          <a:stretch/>
        </p:blipFill>
        <p:spPr>
          <a:xfrm>
            <a:off x="2453760" y="1371600"/>
            <a:ext cx="19476481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6725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D2EB7030-D23C-4D3F-B4FF-46977EB78596}"/>
              </a:ext>
            </a:extLst>
          </p:cNvPr>
          <p:cNvSpPr txBox="1">
            <a:spLocks/>
          </p:cNvSpPr>
          <p:nvPr/>
        </p:nvSpPr>
        <p:spPr>
          <a:xfrm>
            <a:off x="2092037" y="3630108"/>
            <a:ext cx="20199927" cy="645578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HoloLens</a:t>
            </a:r>
          </a:p>
          <a:p>
            <a:pPr algn="ctr"/>
            <a:r>
              <a:rPr lang="en-US" sz="25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Emulator</a:t>
            </a:r>
          </a:p>
        </p:txBody>
      </p:sp>
    </p:spTree>
    <p:extLst>
      <p:ext uri="{BB962C8B-B14F-4D97-AF65-F5344CB8AC3E}">
        <p14:creationId xmlns:p14="http://schemas.microsoft.com/office/powerpoint/2010/main" val="309695299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AFD72B5-B7EF-4D4B-843D-CD5022459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037" y="1371600"/>
            <a:ext cx="17659927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2113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BDEA4-8BAB-4DE9-B238-315DA1139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701" b="49717"/>
          <a:stretch/>
        </p:blipFill>
        <p:spPr>
          <a:xfrm>
            <a:off x="2563755" y="1371600"/>
            <a:ext cx="1925649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21998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1A286E-9B2C-4E3B-A2F5-9902D044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3876142"/>
            <a:ext cx="16459200" cy="59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5150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24566D-CED9-4193-AB09-AFC2D3D08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20" y="1371600"/>
            <a:ext cx="18896761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061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0">
            <a:extLst>
              <a:ext uri="{FF2B5EF4-FFF2-40B4-BE49-F238E27FC236}">
                <a16:creationId xmlns:a16="http://schemas.microsoft.com/office/drawing/2014/main" id="{34F0C9A9-71FD-4121-94ED-80F7C11B2130}"/>
              </a:ext>
            </a:extLst>
          </p:cNvPr>
          <p:cNvSpPr txBox="1">
            <a:spLocks/>
          </p:cNvSpPr>
          <p:nvPr/>
        </p:nvSpPr>
        <p:spPr>
          <a:xfrm>
            <a:off x="3611166" y="4672013"/>
            <a:ext cx="17161669" cy="437197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32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Demystify</a:t>
            </a:r>
          </a:p>
        </p:txBody>
      </p:sp>
    </p:spTree>
    <p:extLst>
      <p:ext uri="{BB962C8B-B14F-4D97-AF65-F5344CB8AC3E}">
        <p14:creationId xmlns:p14="http://schemas.microsoft.com/office/powerpoint/2010/main" val="235989475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E7F8F7-E4AD-44BA-9644-A190556F0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20" y="1371600"/>
            <a:ext cx="18896761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13727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D70A44-169A-49AD-8A8B-90B651A18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620" y="1371600"/>
            <a:ext cx="18896761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485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3C2CB3-F78C-4A1A-A363-8EBA47664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598" y="5486400"/>
            <a:ext cx="11274804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78713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71AEF9-3C7A-455F-A984-33002BF8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3" y="1371600"/>
            <a:ext cx="19606054" cy="10972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B5705A-93DB-4358-B478-FFEBE8EB71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65" r="58696" b="38021"/>
          <a:stretch/>
        </p:blipFill>
        <p:spPr>
          <a:xfrm>
            <a:off x="2388973" y="3057524"/>
            <a:ext cx="8098052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857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71AEF9-3C7A-455F-A984-33002BF8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3" y="1371600"/>
            <a:ext cx="19606054" cy="1097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3AC5D1-A494-4B8F-A0EE-EDFA9D5693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44" r="58696" b="37500"/>
          <a:stretch/>
        </p:blipFill>
        <p:spPr>
          <a:xfrm>
            <a:off x="2388973" y="3000375"/>
            <a:ext cx="8098052" cy="522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061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71AEF9-3C7A-455F-A984-33002BF8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3" y="1371600"/>
            <a:ext cx="19606054" cy="1097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39CCC0-04B2-4E0A-9BCF-6CE76409E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458" r="58550"/>
          <a:stretch/>
        </p:blipFill>
        <p:spPr>
          <a:xfrm>
            <a:off x="2388973" y="8115300"/>
            <a:ext cx="8126627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170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71AEF9-3C7A-455F-A984-33002BF8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3" y="1371600"/>
            <a:ext cx="19606054" cy="1097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FE8C3C-44FC-4B24-9500-9D0A1E9A3A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04" t="42708" r="29693"/>
          <a:stretch/>
        </p:blipFill>
        <p:spPr>
          <a:xfrm>
            <a:off x="10487025" y="6057900"/>
            <a:ext cx="5686425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52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71AEF9-3C7A-455F-A984-33002BF813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973" y="1371600"/>
            <a:ext cx="19606054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438117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8DFB2665-E0A9-428B-A1BB-156B0C832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463" y="1371600"/>
            <a:ext cx="19609074" cy="10972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D82F28B-373C-4A8A-9612-D75C53720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74" t="13542" r="31590" b="48698"/>
          <a:stretch/>
        </p:blipFill>
        <p:spPr>
          <a:xfrm>
            <a:off x="10029825" y="2857500"/>
            <a:ext cx="57721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754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F5E491-3464-4825-A5FF-80FC053101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244" b="23315"/>
          <a:stretch/>
        </p:blipFill>
        <p:spPr>
          <a:xfrm>
            <a:off x="4073285" y="1371600"/>
            <a:ext cx="1623743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4369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0">
            <a:extLst>
              <a:ext uri="{FF2B5EF4-FFF2-40B4-BE49-F238E27FC236}">
                <a16:creationId xmlns:a16="http://schemas.microsoft.com/office/drawing/2014/main" id="{34F0C9A9-71FD-4121-94ED-80F7C11B2130}"/>
              </a:ext>
            </a:extLst>
          </p:cNvPr>
          <p:cNvSpPr txBox="1">
            <a:spLocks/>
          </p:cNvSpPr>
          <p:nvPr/>
        </p:nvSpPr>
        <p:spPr>
          <a:xfrm>
            <a:off x="6025158" y="2493169"/>
            <a:ext cx="12333684" cy="2957513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224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Demystify</a:t>
            </a:r>
          </a:p>
        </p:txBody>
      </p:sp>
      <p:sp>
        <p:nvSpPr>
          <p:cNvPr id="3" name="Shape 1030">
            <a:extLst>
              <a:ext uri="{FF2B5EF4-FFF2-40B4-BE49-F238E27FC236}">
                <a16:creationId xmlns:a16="http://schemas.microsoft.com/office/drawing/2014/main" id="{0E26532A-C051-4B1F-BA55-2D5A1F02FC2D}"/>
              </a:ext>
            </a:extLst>
          </p:cNvPr>
          <p:cNvSpPr txBox="1">
            <a:spLocks/>
          </p:cNvSpPr>
          <p:nvPr/>
        </p:nvSpPr>
        <p:spPr>
          <a:xfrm>
            <a:off x="0" y="5943600"/>
            <a:ext cx="24384000" cy="51054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368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HoloLens</a:t>
            </a:r>
          </a:p>
        </p:txBody>
      </p:sp>
    </p:spTree>
    <p:extLst>
      <p:ext uri="{BB962C8B-B14F-4D97-AF65-F5344CB8AC3E}">
        <p14:creationId xmlns:p14="http://schemas.microsoft.com/office/powerpoint/2010/main" val="3541511091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E522B-F2A9-476D-B0A7-13EF92875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0" b="24124"/>
          <a:stretch/>
        </p:blipFill>
        <p:spPr>
          <a:xfrm>
            <a:off x="2310633" y="1371600"/>
            <a:ext cx="19762734" cy="1097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26785A-FC04-4ACB-A453-B0E70E2BC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89" t="13437" r="1536" b="24123"/>
          <a:stretch/>
        </p:blipFill>
        <p:spPr>
          <a:xfrm>
            <a:off x="15344775" y="3314700"/>
            <a:ext cx="6372225" cy="90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5015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E522B-F2A9-476D-B0A7-13EF928752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0" b="24124"/>
          <a:stretch/>
        </p:blipFill>
        <p:spPr>
          <a:xfrm>
            <a:off x="2310633" y="1371600"/>
            <a:ext cx="19762734" cy="1097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4FD941-85EA-4F59-9DB2-178003259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989" t="25095" b="62457"/>
          <a:stretch/>
        </p:blipFill>
        <p:spPr>
          <a:xfrm>
            <a:off x="15344775" y="5000624"/>
            <a:ext cx="6728592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698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93B402-97BB-44ED-8E30-AA71A37D97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0" t="1" b="23917"/>
          <a:stretch/>
        </p:blipFill>
        <p:spPr>
          <a:xfrm>
            <a:off x="2363008" y="1371600"/>
            <a:ext cx="19760184" cy="1100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97855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39204D-44BE-4041-BB46-2EB5D58CC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90" b="23720"/>
          <a:stretch/>
        </p:blipFill>
        <p:spPr>
          <a:xfrm>
            <a:off x="2363008" y="1371600"/>
            <a:ext cx="19657984" cy="10972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60196E-03D7-496D-BE0B-E81E8096B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14" t="37543" r="-1" b="36434"/>
          <a:stretch/>
        </p:blipFill>
        <p:spPr>
          <a:xfrm>
            <a:off x="15287624" y="6772275"/>
            <a:ext cx="6733367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918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45DA43-4BC7-40F7-B572-27C63444DD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70" b="23613"/>
          <a:stretch/>
        </p:blipFill>
        <p:spPr>
          <a:xfrm>
            <a:off x="2458380" y="1371600"/>
            <a:ext cx="19467241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9520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A46745-2D40-488A-8AE6-EBA8A92CAF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42" b="23720"/>
          <a:stretch/>
        </p:blipFill>
        <p:spPr>
          <a:xfrm>
            <a:off x="2392088" y="1371600"/>
            <a:ext cx="19599825" cy="1097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DF501D-E187-4F47-9F2A-1CF652FBB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64" t="56416" b="36632"/>
          <a:stretch/>
        </p:blipFill>
        <p:spPr>
          <a:xfrm>
            <a:off x="15316200" y="9486900"/>
            <a:ext cx="6675713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665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B7AB59-9E28-421B-BD7C-4B878B150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340" y="1057275"/>
            <a:ext cx="11135320" cy="91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709B3-1AE3-43BE-877F-78815D3CB3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513" t="57682" r="1749" b="36784"/>
          <a:stretch/>
        </p:blipFill>
        <p:spPr>
          <a:xfrm>
            <a:off x="6877833" y="11087100"/>
            <a:ext cx="10628334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2125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18867A-E262-4C47-89C9-AB656C9115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81" t="57008" r="1680" b="36792"/>
          <a:stretch/>
        </p:blipFill>
        <p:spPr>
          <a:xfrm>
            <a:off x="5890604" y="5943600"/>
            <a:ext cx="1260279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1618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CD21FD-6AC3-4779-8154-3144689AD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0" r="16387" b="24124"/>
          <a:stretch/>
        </p:blipFill>
        <p:spPr>
          <a:xfrm>
            <a:off x="2807625" y="1371600"/>
            <a:ext cx="1876875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14418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0D685A-AA1D-49A4-AD7A-C50B4C012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77"/>
          <a:stretch/>
        </p:blipFill>
        <p:spPr>
          <a:xfrm>
            <a:off x="2374232" y="1371600"/>
            <a:ext cx="19635537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303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0">
            <a:extLst>
              <a:ext uri="{FF2B5EF4-FFF2-40B4-BE49-F238E27FC236}">
                <a16:creationId xmlns:a16="http://schemas.microsoft.com/office/drawing/2014/main" id="{34F0C9A9-71FD-4121-94ED-80F7C11B2130}"/>
              </a:ext>
            </a:extLst>
          </p:cNvPr>
          <p:cNvSpPr txBox="1">
            <a:spLocks/>
          </p:cNvSpPr>
          <p:nvPr/>
        </p:nvSpPr>
        <p:spPr>
          <a:xfrm>
            <a:off x="6025158" y="2493169"/>
            <a:ext cx="12333684" cy="2957513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224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Demystify</a:t>
            </a:r>
          </a:p>
        </p:txBody>
      </p:sp>
      <p:sp>
        <p:nvSpPr>
          <p:cNvPr id="3" name="Shape 1030">
            <a:extLst>
              <a:ext uri="{FF2B5EF4-FFF2-40B4-BE49-F238E27FC236}">
                <a16:creationId xmlns:a16="http://schemas.microsoft.com/office/drawing/2014/main" id="{0E26532A-C051-4B1F-BA55-2D5A1F02FC2D}"/>
              </a:ext>
            </a:extLst>
          </p:cNvPr>
          <p:cNvSpPr txBox="1">
            <a:spLocks/>
          </p:cNvSpPr>
          <p:nvPr/>
        </p:nvSpPr>
        <p:spPr>
          <a:xfrm>
            <a:off x="0" y="5943600"/>
            <a:ext cx="24384000" cy="51054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368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VR</a:t>
            </a:r>
            <a:r>
              <a:rPr lang="en-US" sz="256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 </a:t>
            </a:r>
            <a:r>
              <a:rPr lang="en-US" sz="25600" baseline="300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| </a:t>
            </a:r>
            <a:r>
              <a:rPr lang="en-US" sz="368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AR</a:t>
            </a:r>
            <a:r>
              <a:rPr lang="en-US" sz="256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 </a:t>
            </a:r>
            <a:r>
              <a:rPr lang="en-US" sz="25600" baseline="300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| </a:t>
            </a:r>
            <a:r>
              <a:rPr lang="en-US" sz="368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MR</a:t>
            </a:r>
          </a:p>
        </p:txBody>
      </p:sp>
    </p:spTree>
    <p:extLst>
      <p:ext uri="{BB962C8B-B14F-4D97-AF65-F5344CB8AC3E}">
        <p14:creationId xmlns:p14="http://schemas.microsoft.com/office/powerpoint/2010/main" val="425303417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16B966-188A-471E-9BD0-668B90CF1B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377"/>
          <a:stretch/>
        </p:blipFill>
        <p:spPr>
          <a:xfrm>
            <a:off x="2374232" y="1371600"/>
            <a:ext cx="19635537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80830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D64C30-2B9F-4281-BFAA-3A97A8322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339" y="1371600"/>
            <a:ext cx="1814732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86822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D40B3E-C0C2-4037-A86B-2A555001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756" y="1371600"/>
            <a:ext cx="18076489" cy="1097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33698-F3D8-40D5-9F0A-6A48A1EC24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816" t="41927" r="1417"/>
          <a:stretch/>
        </p:blipFill>
        <p:spPr>
          <a:xfrm>
            <a:off x="16316325" y="5972174"/>
            <a:ext cx="4657725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002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2E560-9852-4134-BAC1-DBA6B76CA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925" b="22507"/>
          <a:stretch/>
        </p:blipFill>
        <p:spPr>
          <a:xfrm>
            <a:off x="3213387" y="1371600"/>
            <a:ext cx="17957226" cy="1097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64D8272-8DE8-43D7-ADA1-11386369E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123" t="51056" r="29214" b="22507"/>
          <a:stretch/>
        </p:blipFill>
        <p:spPr>
          <a:xfrm>
            <a:off x="13687425" y="8601074"/>
            <a:ext cx="56007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481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9510C3-BB29-4DE8-98B3-3ACAFAEB6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01" b="22911"/>
          <a:stretch/>
        </p:blipFill>
        <p:spPr>
          <a:xfrm>
            <a:off x="2250448" y="1371600"/>
            <a:ext cx="1988310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7050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6A9A4-B17C-42D7-AC81-1A6B52D8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856" y="1371600"/>
            <a:ext cx="17444289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27042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38088-8853-4BE4-A9C4-832C2B22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53" y="1371600"/>
            <a:ext cx="1807529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8855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838088-8853-4BE4-A9C4-832C2B22E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353" y="1371600"/>
            <a:ext cx="1807529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018336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4682E2-3B2B-46D2-B107-6F83F33923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91" r="5529" b="25525"/>
          <a:stretch/>
        </p:blipFill>
        <p:spPr>
          <a:xfrm>
            <a:off x="2619375" y="1371600"/>
            <a:ext cx="1914525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21672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3B04F0-F4BF-402C-8C75-48CF8870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23" y="1371600"/>
            <a:ext cx="2052095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1115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0">
            <a:extLst>
              <a:ext uri="{FF2B5EF4-FFF2-40B4-BE49-F238E27FC236}">
                <a16:creationId xmlns:a16="http://schemas.microsoft.com/office/drawing/2014/main" id="{34F0C9A9-71FD-4121-94ED-80F7C11B2130}"/>
              </a:ext>
            </a:extLst>
          </p:cNvPr>
          <p:cNvSpPr txBox="1">
            <a:spLocks/>
          </p:cNvSpPr>
          <p:nvPr/>
        </p:nvSpPr>
        <p:spPr>
          <a:xfrm>
            <a:off x="6025158" y="2493169"/>
            <a:ext cx="12333684" cy="2957513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224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Demystify</a:t>
            </a:r>
          </a:p>
        </p:txBody>
      </p:sp>
      <p:sp>
        <p:nvSpPr>
          <p:cNvPr id="3" name="Shape 1030">
            <a:extLst>
              <a:ext uri="{FF2B5EF4-FFF2-40B4-BE49-F238E27FC236}">
                <a16:creationId xmlns:a16="http://schemas.microsoft.com/office/drawing/2014/main" id="{0E26532A-C051-4B1F-BA55-2D5A1F02FC2D}"/>
              </a:ext>
            </a:extLst>
          </p:cNvPr>
          <p:cNvSpPr txBox="1">
            <a:spLocks/>
          </p:cNvSpPr>
          <p:nvPr/>
        </p:nvSpPr>
        <p:spPr>
          <a:xfrm>
            <a:off x="0" y="5943600"/>
            <a:ext cx="24384000" cy="5105400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36800" dirty="0">
                <a:solidFill>
                  <a:srgbClr val="F47D2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MR Dev</a:t>
            </a:r>
          </a:p>
        </p:txBody>
      </p:sp>
    </p:spTree>
    <p:extLst>
      <p:ext uri="{BB962C8B-B14F-4D97-AF65-F5344CB8AC3E}">
        <p14:creationId xmlns:p14="http://schemas.microsoft.com/office/powerpoint/2010/main" val="683140200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3B04F0-F4BF-402C-8C75-48CF8870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23" y="1371600"/>
            <a:ext cx="2052095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47880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3B04F0-F4BF-402C-8C75-48CF8870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23" y="1371600"/>
            <a:ext cx="2052095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6078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3B04F0-F4BF-402C-8C75-48CF88705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923" y="1371600"/>
            <a:ext cx="2052095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189722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D1A095A-F2A5-42BC-B117-69C58061CD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16" r="11443" b="25896"/>
          <a:stretch/>
        </p:blipFill>
        <p:spPr>
          <a:xfrm>
            <a:off x="2805112" y="1371600"/>
            <a:ext cx="18773776" cy="1097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E6E6D7-EECD-46CF-8D0F-BA00732C4E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43" t="7912" r="45155" b="87070"/>
          <a:stretch/>
        </p:blipFill>
        <p:spPr>
          <a:xfrm>
            <a:off x="11001374" y="2543174"/>
            <a:ext cx="2457451" cy="74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539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3A5A22-DFA9-45AB-B1C7-9952F69E2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981" b="37021"/>
          <a:stretch/>
        </p:blipFill>
        <p:spPr>
          <a:xfrm>
            <a:off x="2553131" y="1371600"/>
            <a:ext cx="19277739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26963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CDF96C-2A6D-4867-89C8-3F9C3C00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44" y="1371600"/>
            <a:ext cx="1675691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847871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3C50B8-B3C7-4463-92E5-3025B0FAEC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57" b="17737"/>
          <a:stretch/>
        </p:blipFill>
        <p:spPr>
          <a:xfrm>
            <a:off x="2224971" y="1371600"/>
            <a:ext cx="19934059" cy="10972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D18337-E0A5-4DC0-927E-1775CFE16E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24" t="52057" r="2199" b="34875"/>
          <a:stretch/>
        </p:blipFill>
        <p:spPr>
          <a:xfrm>
            <a:off x="14801850" y="8315325"/>
            <a:ext cx="6886575" cy="174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089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C97B5B-B9F4-49F1-87CA-8BCF473F6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050" y="1371600"/>
            <a:ext cx="174879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8639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760149-4DF3-46EE-8F97-EA3C1FF46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426" y="5486400"/>
            <a:ext cx="1223114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70513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A70F9A-82B5-49C0-B5A2-7F97AC313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09" y="1371600"/>
            <a:ext cx="1528078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195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0BAC10-FD2C-41D5-97CF-016BBDB89A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" r="6446"/>
          <a:stretch/>
        </p:blipFill>
        <p:spPr>
          <a:xfrm>
            <a:off x="3190875" y="1371600"/>
            <a:ext cx="1800225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0185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D11FFE-9141-4A90-BC17-F74B7114D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609" y="1371600"/>
            <a:ext cx="1528078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074901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C1E468-40A5-4293-9F34-9C67CCC9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603" y="1371600"/>
            <a:ext cx="1812079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928239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9C0771-F960-4F66-9DCD-E313304F7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015" y="1371600"/>
            <a:ext cx="18157971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360912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C8533-88E4-4EFA-8E81-44403358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6" t="5322" r="3246" b="7661"/>
          <a:stretch/>
        </p:blipFill>
        <p:spPr>
          <a:xfrm>
            <a:off x="3519949" y="1371600"/>
            <a:ext cx="17344102" cy="1097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C1B8F0-081D-4EFD-867A-FDA81052AD55}"/>
              </a:ext>
            </a:extLst>
          </p:cNvPr>
          <p:cNvSpPr/>
          <p:nvPr/>
        </p:nvSpPr>
        <p:spPr>
          <a:xfrm>
            <a:off x="11401425" y="5486400"/>
            <a:ext cx="1571625" cy="18288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B29368-A6C0-4271-AE94-1664BE19CF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833" t="6496" r="33358" b="18041"/>
          <a:stretch/>
        </p:blipFill>
        <p:spPr>
          <a:xfrm>
            <a:off x="8331200" y="2235199"/>
            <a:ext cx="6934200" cy="828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39865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C8533-88E4-4EFA-8E81-44403358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6" t="5322" r="3246" b="7661"/>
          <a:stretch/>
        </p:blipFill>
        <p:spPr>
          <a:xfrm>
            <a:off x="3519949" y="1371600"/>
            <a:ext cx="17344102" cy="1097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C1B8F0-081D-4EFD-867A-FDA81052AD55}"/>
              </a:ext>
            </a:extLst>
          </p:cNvPr>
          <p:cNvSpPr/>
          <p:nvPr/>
        </p:nvSpPr>
        <p:spPr>
          <a:xfrm>
            <a:off x="11401425" y="5486400"/>
            <a:ext cx="1571625" cy="18288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F8F246-4B64-4C81-BF3B-0E7F86FB9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54" t="33623" r="28967" b="44387"/>
          <a:stretch/>
        </p:blipFill>
        <p:spPr>
          <a:xfrm>
            <a:off x="8242300" y="5651500"/>
            <a:ext cx="7899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17207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0C8533-88E4-4EFA-8E81-44403358E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86" t="5322" r="3246" b="7661"/>
          <a:stretch/>
        </p:blipFill>
        <p:spPr>
          <a:xfrm>
            <a:off x="3519949" y="1371600"/>
            <a:ext cx="17344102" cy="10972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C1B8F0-081D-4EFD-867A-FDA81052AD55}"/>
              </a:ext>
            </a:extLst>
          </p:cNvPr>
          <p:cNvSpPr/>
          <p:nvPr/>
        </p:nvSpPr>
        <p:spPr>
          <a:xfrm>
            <a:off x="11401425" y="5486400"/>
            <a:ext cx="1571625" cy="18288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3696EF-5916-46D1-ACF6-306BA8C9E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717" y="5486400"/>
            <a:ext cx="909856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0767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4D01A7-DECA-424F-95EF-8CCDC82D7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134" y="1371600"/>
            <a:ext cx="1745373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889535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C93C8E-7CC9-49C8-A256-7900FBF1D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49" y="1371600"/>
            <a:ext cx="1588070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3578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B2F3CF-AFF3-4777-8E64-6544EC388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649" y="1371600"/>
            <a:ext cx="1588070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0252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030">
            <a:extLst>
              <a:ext uri="{FF2B5EF4-FFF2-40B4-BE49-F238E27FC236}">
                <a16:creationId xmlns:a16="http://schemas.microsoft.com/office/drawing/2014/main" id="{34C93701-B26F-435E-B54E-67D8C2327AC2}"/>
              </a:ext>
            </a:extLst>
          </p:cNvPr>
          <p:cNvSpPr txBox="1">
            <a:spLocks/>
          </p:cNvSpPr>
          <p:nvPr/>
        </p:nvSpPr>
        <p:spPr>
          <a:xfrm>
            <a:off x="1288473" y="5244054"/>
            <a:ext cx="21807055" cy="3227893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11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https://github.com/mcknz/</a:t>
            </a:r>
          </a:p>
          <a:p>
            <a:pPr algn="ctr"/>
            <a:r>
              <a:rPr lang="en-US" sz="116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Cleveland-DotNet-User-Group2018</a:t>
            </a:r>
          </a:p>
        </p:txBody>
      </p:sp>
    </p:spTree>
    <p:extLst>
      <p:ext uri="{BB962C8B-B14F-4D97-AF65-F5344CB8AC3E}">
        <p14:creationId xmlns:p14="http://schemas.microsoft.com/office/powerpoint/2010/main" val="2458667266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ffra"/>
        <a:ea typeface="Effra"/>
        <a:cs typeface="Effra"/>
      </a:majorFont>
      <a:minorFont>
        <a:latin typeface="Effra"/>
        <a:ea typeface="Effra"/>
        <a:cs typeface="Eff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Business Template">
      <a:dk1>
        <a:srgbClr val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ffra"/>
        <a:ea typeface="Effra"/>
        <a:cs typeface="Effra"/>
      </a:majorFont>
      <a:minorFont>
        <a:latin typeface="Effra"/>
        <a:ea typeface="Effra"/>
        <a:cs typeface="Eff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88946599-bc0f-4150-8270-da0c9d128246">PORTAL-58-115</_dlc_DocId>
    <_dlc_DocIdUrl xmlns="88946599-bc0f-4150-8270-da0c9d128246">
      <Url>https://cardinalsolutions.sharepoint.com/uxdesign/_layouts/15/DocIdRedir.aspx?ID=PORTAL-58-115</Url>
      <Description>PORTAL-58-115</Description>
    </_dlc_DocIdUrl>
    <SharedWithUsers xmlns="b075556d-9716-4e54-8f03-a973f6e5bbc2">
      <UserInfo>
        <DisplayName>Stryker, Ryan</DisplayName>
        <AccountId>286</AccountId>
        <AccountType/>
      </UserInfo>
    </SharedWithUsers>
  </documentManagement>
</p:properti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614BE0DC43F84CA0EEBE5FE49BACD1" ma:contentTypeVersion="8" ma:contentTypeDescription="Create a new document." ma:contentTypeScope="" ma:versionID="1ac74c79b35675027a8304dc7caaefd4">
  <xsd:schema xmlns:xsd="http://www.w3.org/2001/XMLSchema" xmlns:xs="http://www.w3.org/2001/XMLSchema" xmlns:p="http://schemas.microsoft.com/office/2006/metadata/properties" xmlns:ns1="http://schemas.microsoft.com/sharepoint/v3" xmlns:ns2="88946599-bc0f-4150-8270-da0c9d128246" xmlns:ns3="b075556d-9716-4e54-8f03-a973f6e5bbc2" xmlns:ns4="60335ded-896a-4219-9b89-1a3810d31a44" targetNamespace="http://schemas.microsoft.com/office/2006/metadata/properties" ma:root="true" ma:fieldsID="68792c03030e21a89324f13ab6667ed2" ns1:_="" ns2:_="" ns3:_="" ns4:_="">
    <xsd:import namespace="http://schemas.microsoft.com/sharepoint/v3"/>
    <xsd:import namespace="88946599-bc0f-4150-8270-da0c9d128246"/>
    <xsd:import namespace="b075556d-9716-4e54-8f03-a973f6e5bbc2"/>
    <xsd:import namespace="60335ded-896a-4219-9b89-1a3810d31a4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2:SharingHintHash" minOccurs="0"/>
                <xsd:element ref="ns2:SharedWithDetails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46599-bc0f-4150-8270-da0c9d128246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ingHintHash" ma:index="14" nillable="true" ma:displayName="Sharing Hint Hash" ma:internalName="SharingHintHash" ma:readOnly="true">
      <xsd:simpleType>
        <xsd:restriction base="dms:Text"/>
      </xsd:simple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75556d-9716-4e54-8f03-a973f6e5bbc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35ded-896a-4219-9b89-1a3810d31a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031E69-B059-4FD2-9B23-B51090A43B39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b075556d-9716-4e54-8f03-a973f6e5bbc2"/>
    <ds:schemaRef ds:uri="http://schemas.microsoft.com/office/infopath/2007/PartnerControls"/>
    <ds:schemaRef ds:uri="60335ded-896a-4219-9b89-1a3810d31a44"/>
    <ds:schemaRef ds:uri="88946599-bc0f-4150-8270-da0c9d128246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F390347-BFC8-4146-A9AC-805A9B3B091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A5A3AB85-78E6-4CC2-AE5D-35DCD9E718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8946599-bc0f-4150-8270-da0c9d128246"/>
    <ds:schemaRef ds:uri="b075556d-9716-4e54-8f03-a973f6e5bbc2"/>
    <ds:schemaRef ds:uri="60335ded-896a-4219-9b89-1a3810d31a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A17A94DB-ED69-4616-8F46-18E91CAF36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5097</Words>
  <Application>Microsoft Office PowerPoint</Application>
  <PresentationFormat>Custom</PresentationFormat>
  <Paragraphs>688</Paragraphs>
  <Slides>100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18" baseType="lpstr">
      <vt:lpstr>Alegreya Sans</vt:lpstr>
      <vt:lpstr>Arial</vt:lpstr>
      <vt:lpstr>Calibri</vt:lpstr>
      <vt:lpstr>Courier New</vt:lpstr>
      <vt:lpstr>Effra</vt:lpstr>
      <vt:lpstr>Franklin Gothic Medium</vt:lpstr>
      <vt:lpstr>Futura LT Book</vt:lpstr>
      <vt:lpstr>Helvetica Light</vt:lpstr>
      <vt:lpstr>Helvetica Neue</vt:lpstr>
      <vt:lpstr>Mission Gothic Regular</vt:lpstr>
      <vt:lpstr>Nexa Bold</vt:lpstr>
      <vt:lpstr>Open Sans</vt:lpstr>
      <vt:lpstr>Raleway</vt:lpstr>
      <vt:lpstr>Raleway Medium</vt:lpstr>
      <vt:lpstr>Roboto Light</vt:lpstr>
      <vt:lpstr>Sketch Rockwell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McKenzie, Jeff</dc:creator>
  <cp:lastModifiedBy>McKenzie, Jeff</cp:lastModifiedBy>
  <cp:revision>352</cp:revision>
  <dcterms:modified xsi:type="dcterms:W3CDTF">2018-05-23T17:56:32Z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0x0101002B614BE0DC43F84CA0EEBE5FE49BACD1</vt:lpwstr>
  </property>
  <property fmtid="{D5CDD505-2E9C-101B-9397-08002B2CF9AE}" pid="3" name="_dlc_DocIdItemGuid">
    <vt:lpwstr>0010bc7c-daa0-4cf8-88d9-475afe0a0d52</vt:lpwstr>
  </property>
</Properties>
</file>